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Lst>
  <p:notesMasterIdLst>
    <p:notesMasterId r:id="rId79"/>
  </p:notesMasterIdLst>
  <p:handoutMasterIdLst>
    <p:handoutMasterId r:id="rId80"/>
  </p:handoutMasterIdLst>
  <p:sldIdLst>
    <p:sldId id="256" r:id="rId5"/>
    <p:sldId id="296" r:id="rId6"/>
    <p:sldId id="271" r:id="rId7"/>
    <p:sldId id="297" r:id="rId8"/>
    <p:sldId id="298" r:id="rId9"/>
    <p:sldId id="299" r:id="rId10"/>
    <p:sldId id="363" r:id="rId11"/>
    <p:sldId id="426" r:id="rId12"/>
    <p:sldId id="427" r:id="rId13"/>
    <p:sldId id="428" r:id="rId14"/>
    <p:sldId id="429" r:id="rId15"/>
    <p:sldId id="430" r:id="rId16"/>
    <p:sldId id="431" r:id="rId17"/>
    <p:sldId id="432" r:id="rId18"/>
    <p:sldId id="454" r:id="rId19"/>
    <p:sldId id="450" r:id="rId20"/>
    <p:sldId id="451" r:id="rId21"/>
    <p:sldId id="455" r:id="rId22"/>
    <p:sldId id="440" r:id="rId23"/>
    <p:sldId id="441" r:id="rId24"/>
    <p:sldId id="442" r:id="rId25"/>
    <p:sldId id="353" r:id="rId26"/>
    <p:sldId id="354" r:id="rId27"/>
    <p:sldId id="355" r:id="rId28"/>
    <p:sldId id="356" r:id="rId29"/>
    <p:sldId id="357" r:id="rId30"/>
    <p:sldId id="358" r:id="rId31"/>
    <p:sldId id="387" r:id="rId32"/>
    <p:sldId id="359" r:id="rId33"/>
    <p:sldId id="360" r:id="rId34"/>
    <p:sldId id="389" r:id="rId35"/>
    <p:sldId id="390" r:id="rId36"/>
    <p:sldId id="391" r:id="rId37"/>
    <p:sldId id="392" r:id="rId38"/>
    <p:sldId id="449" r:id="rId39"/>
    <p:sldId id="361" r:id="rId40"/>
    <p:sldId id="386" r:id="rId41"/>
    <p:sldId id="362" r:id="rId42"/>
    <p:sldId id="264" r:id="rId43"/>
    <p:sldId id="312" r:id="rId44"/>
    <p:sldId id="335" r:id="rId45"/>
    <p:sldId id="344" r:id="rId46"/>
    <p:sldId id="398" r:id="rId47"/>
    <p:sldId id="345" r:id="rId48"/>
    <p:sldId id="346" r:id="rId49"/>
    <p:sldId id="411" r:id="rId50"/>
    <p:sldId id="347" r:id="rId51"/>
    <p:sldId id="349" r:id="rId52"/>
    <p:sldId id="399" r:id="rId53"/>
    <p:sldId id="405" r:id="rId54"/>
    <p:sldId id="412" r:id="rId55"/>
    <p:sldId id="406" r:id="rId56"/>
    <p:sldId id="350" r:id="rId57"/>
    <p:sldId id="351" r:id="rId58"/>
    <p:sldId id="352" r:id="rId59"/>
    <p:sldId id="374" r:id="rId60"/>
    <p:sldId id="375" r:id="rId61"/>
    <p:sldId id="376" r:id="rId62"/>
    <p:sldId id="377" r:id="rId63"/>
    <p:sldId id="378" r:id="rId64"/>
    <p:sldId id="379" r:id="rId65"/>
    <p:sldId id="414" r:id="rId66"/>
    <p:sldId id="443" r:id="rId67"/>
    <p:sldId id="446" r:id="rId68"/>
    <p:sldId id="415" r:id="rId69"/>
    <p:sldId id="416" r:id="rId70"/>
    <p:sldId id="417" r:id="rId71"/>
    <p:sldId id="444" r:id="rId72"/>
    <p:sldId id="452" r:id="rId73"/>
    <p:sldId id="445" r:id="rId74"/>
    <p:sldId id="382" r:id="rId75"/>
    <p:sldId id="385" r:id="rId76"/>
    <p:sldId id="383" r:id="rId77"/>
    <p:sldId id="453"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91EF"/>
    <a:srgbClr val="66A2D8"/>
    <a:srgbClr val="4E6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99" autoAdjust="0"/>
    <p:restoredTop sz="94660"/>
  </p:normalViewPr>
  <p:slideViewPr>
    <p:cSldViewPr>
      <p:cViewPr varScale="1">
        <p:scale>
          <a:sx n="49" d="100"/>
          <a:sy n="49" d="100"/>
        </p:scale>
        <p:origin x="72" y="75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580566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10">
            <a:extLst>
              <a:ext uri="{FF2B5EF4-FFF2-40B4-BE49-F238E27FC236}">
                <a16:creationId xmlns:a16="http://schemas.microsoft.com/office/drawing/2014/main" id="{22D8CA8D-FBE4-C076-F042-ADB6395B7DC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8149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9">
            <a:extLst>
              <a:ext uri="{FF2B5EF4-FFF2-40B4-BE49-F238E27FC236}">
                <a16:creationId xmlns:a16="http://schemas.microsoft.com/office/drawing/2014/main" id="{62BCF73A-8616-C69B-C62F-2801786452C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3F3895FE-7A87-20B2-7F9F-28C1F13778E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72926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63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1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1188145"/>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48BD0258-2677-BD95-D078-B6EC6FF4427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07800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750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176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132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二等辺三角形 9">
            <a:extLst>
              <a:ext uri="{FF2B5EF4-FFF2-40B4-BE49-F238E27FC236}">
                <a16:creationId xmlns:a16="http://schemas.microsoft.com/office/drawing/2014/main" id="{3D178943-632E-9E54-204E-140B57B18E2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B36DA9DE-466F-1D28-1B37-01CDD876E30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7E15AB-77F2-F427-3BF2-97E8EF66E76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47694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1">
            <a:extLst>
              <a:ext uri="{FF2B5EF4-FFF2-40B4-BE49-F238E27FC236}">
                <a16:creationId xmlns:a16="http://schemas.microsoft.com/office/drawing/2014/main" id="{B735FA87-63D8-D9C7-5F81-66221A36E5B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6FB41787-692B-6043-8253-4F1728397DA6}"/>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AB2A6C1-5062-09FC-FEEA-4846AA910E4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0064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0">
            <a:extLst>
              <a:ext uri="{FF2B5EF4-FFF2-40B4-BE49-F238E27FC236}">
                <a16:creationId xmlns:a16="http://schemas.microsoft.com/office/drawing/2014/main" id="{CF311B87-76E9-B847-E15D-C2B4D3D275C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2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Slide Number Placeholder 5">
            <a:extLst>
              <a:ext uri="{FF2B5EF4-FFF2-40B4-BE49-F238E27FC236}">
                <a16:creationId xmlns:a16="http://schemas.microsoft.com/office/drawing/2014/main" id="{03C7C953-2071-762B-7F3B-EF13B5B388C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E1A8AF3B-75A7-9E48-4D94-A0B85D2A8667}"/>
              </a:ext>
            </a:extLst>
          </p:cNvPr>
          <p:cNvPicPr>
            <a:picLocks noChangeAspect="1"/>
          </p:cNvPicPr>
          <p:nvPr userDrawn="1"/>
        </p:nvPicPr>
        <p:blipFill rotWithShape="1">
          <a:blip r:embed="rId15"/>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9C6D2100-CC27-7E5E-CFF5-A0D9E6FD14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5/27/2025</a:t>
            </a:fld>
            <a:endParaRPr lang="en-US" sz="1200" b="1" dirty="0"/>
          </a:p>
        </p:txBody>
      </p:sp>
    </p:spTree>
    <p:extLst>
      <p:ext uri="{BB962C8B-B14F-4D97-AF65-F5344CB8AC3E}">
        <p14:creationId xmlns:p14="http://schemas.microsoft.com/office/powerpoint/2010/main" val="40622676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8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8" Type="http://schemas.openxmlformats.org/officeDocument/2006/relationships/hyperlink" Target="https://gps-trace.com/en/blog/notifications-track-your-vehicle-with-ease%23:~:text=Geofence%20alerts%20allow%20you%20to,of%20or%20into%20those%20boundaries.&amp;text=They%20make%20it%20clear%20if,with%20which%20it%20is%20used.&amp;text=Trip%20notifications%20can%20be%20used,start%2Fend%20of%20a%20trip" TargetMode="External"/><Relationship Id="rId3" Type="http://schemas.openxmlformats.org/officeDocument/2006/relationships/image" Target="../media/image5.svg"/><Relationship Id="rId7" Type="http://schemas.openxmlformats.org/officeDocument/2006/relationships/hyperlink" Target="https://developers.google.com/maps/documentation/places/web-service/overview"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eeexplore.ieee.org/document/6143420" TargetMode="External"/><Relationship Id="rId5" Type="http://schemas.openxmlformats.org/officeDocument/2006/relationships/hyperlink" Target="https://www.researchgate.net/publication/375883893_Vehicle_Number_Plate_Detection_System_Using_Image_Processing_Approach%23:~:text=The%20number%20plate%20region%20in,contains%20the%20specific%20vehicle%20information" TargetMode="External"/><Relationship Id="rId4" Type="http://schemas.openxmlformats.org/officeDocument/2006/relationships/hyperlink" Target="https://www.electronicsforu.com/electronics-projects/hardware-diy/gsm-gps-based-vehicle-tracking-syste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5.svg"/><Relationship Id="rId7"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5.svg"/></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svg"/><Relationship Id="rId7"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svg"/><Relationship Id="rId7" Type="http://schemas.openxmlformats.org/officeDocument/2006/relationships/image" Target="../media/image6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35.jpg"/><Relationship Id="rId4" Type="http://schemas.openxmlformats.org/officeDocument/2006/relationships/image" Target="../media/image72.jpg"/></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5.sv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30.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svg"/></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svg"/><Relationship Id="rId7"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35.jpg"/><Relationship Id="rId4" Type="http://schemas.openxmlformats.org/officeDocument/2006/relationships/image" Target="../media/image91.svg"/></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svg"/><Relationship Id="rId7"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gif"/><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6" name="Picture 15" descr="A map of sri lanka with white lines">
            <a:extLst>
              <a:ext uri="{FF2B5EF4-FFF2-40B4-BE49-F238E27FC236}">
                <a16:creationId xmlns:a16="http://schemas.microsoft.com/office/drawing/2014/main" id="{FD451932-D8AB-A027-F15E-1E359076A4FE}"/>
              </a:ext>
            </a:extLst>
          </p:cNvPr>
          <p:cNvPicPr>
            <a:picLocks noChangeAspect="1"/>
          </p:cNvPicPr>
          <p:nvPr/>
        </p:nvPicPr>
        <p:blipFill rotWithShape="1">
          <a:blip r:embed="rId3">
            <a:extLst>
              <a:ext uri="{28A0092B-C50C-407E-A947-70E740481C1C}">
                <a14:useLocalDpi xmlns:a14="http://schemas.microsoft.com/office/drawing/2010/main" val="0"/>
              </a:ext>
            </a:extLst>
          </a:blip>
          <a:srcRect l="23186" r="20983" b="-5"/>
          <a:stretch/>
        </p:blipFill>
        <p:spPr>
          <a:xfrm>
            <a:off x="1182006" y="330907"/>
            <a:ext cx="4457843" cy="5988748"/>
          </a:xfrm>
          <a:prstGeom prst="rect">
            <a:avLst/>
          </a:prstGeom>
        </p:spPr>
      </p:pic>
      <p:sp>
        <p:nvSpPr>
          <p:cNvPr id="9" name="Freeform 9"/>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TextBox 12"/>
          <p:cNvSpPr txBox="1"/>
          <p:nvPr/>
        </p:nvSpPr>
        <p:spPr>
          <a:xfrm>
            <a:off x="5911921" y="737057"/>
            <a:ext cx="5942522" cy="2886303"/>
          </a:xfrm>
          <a:prstGeom prst="rect">
            <a:avLst/>
          </a:prstGeom>
        </p:spPr>
        <p:txBody>
          <a:bodyPr lIns="0" tIns="0" rIns="0" bIns="0" rtlCol="0" anchor="t">
            <a:spAutoFit/>
          </a:bodyPr>
          <a:lstStyle/>
          <a:p>
            <a:pPr algn="ctr">
              <a:lnSpc>
                <a:spcPts val="3728"/>
              </a:lnSpc>
            </a:pPr>
            <a:r>
              <a:rPr lang="sv-SE"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rPr>
              <a:t>Sri Lanka Intelligent Bus Navigation and Passenger Information System </a:t>
            </a:r>
            <a:endParaRPr lang="en-US"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endParaRPr>
          </a:p>
        </p:txBody>
      </p:sp>
      <p:sp>
        <p:nvSpPr>
          <p:cNvPr id="13" name="TextBox 13"/>
          <p:cNvSpPr txBox="1"/>
          <p:nvPr/>
        </p:nvSpPr>
        <p:spPr>
          <a:xfrm>
            <a:off x="8105864" y="3935274"/>
            <a:ext cx="1646112" cy="316690"/>
          </a:xfrm>
          <a:prstGeom prst="rect">
            <a:avLst/>
          </a:prstGeom>
        </p:spPr>
        <p:txBody>
          <a:bodyPr wrap="square" lIns="0" tIns="0" rIns="0" bIns="0" rtlCol="0" anchor="t">
            <a:spAutoFit/>
          </a:bodyPr>
          <a:lstStyle/>
          <a:p>
            <a:pPr algn="r">
              <a:lnSpc>
                <a:spcPts val="2748"/>
              </a:lnSpc>
            </a:pPr>
            <a:r>
              <a:rPr lang="en-US" sz="1963" b="1" dirty="0">
                <a:solidFill>
                  <a:srgbClr val="FFFFFF"/>
                </a:solidFill>
                <a:latin typeface="Poppins"/>
                <a:ea typeface="Poppins"/>
                <a:cs typeface="Poppins"/>
                <a:sym typeface="Poppins"/>
              </a:rPr>
              <a:t>24-25J-237</a:t>
            </a:r>
          </a:p>
        </p:txBody>
      </p:sp>
      <p:pic>
        <p:nvPicPr>
          <p:cNvPr id="20" name="Picture 19" descr="A yellow bus with black background&#10;&#10;Description automatically generated">
            <a:extLst>
              <a:ext uri="{FF2B5EF4-FFF2-40B4-BE49-F238E27FC236}">
                <a16:creationId xmlns:a16="http://schemas.microsoft.com/office/drawing/2014/main" id="{076B3A8E-4988-F4C0-BDD3-214AA6CC4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2160" y="1273844"/>
            <a:ext cx="2845849" cy="1547430"/>
          </a:xfrm>
          <a:prstGeom prst="rect">
            <a:avLst/>
          </a:prstGeom>
          <a:scene3d>
            <a:camera prst="orthographicFront">
              <a:rot lat="0" lon="9900000" rev="0"/>
            </a:camera>
            <a:lightRig rig="threePt" dir="t"/>
          </a:scene3d>
        </p:spPr>
      </p:pic>
      <p:pic>
        <p:nvPicPr>
          <p:cNvPr id="24" name="Picture 23" descr="A grey bus with the door open&#10;&#10;Description automatically generated">
            <a:extLst>
              <a:ext uri="{FF2B5EF4-FFF2-40B4-BE49-F238E27FC236}">
                <a16:creationId xmlns:a16="http://schemas.microsoft.com/office/drawing/2014/main" id="{7A618F9C-932F-7B82-DD40-CD017E5D8D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5026" y="4032631"/>
            <a:ext cx="2577818" cy="2577818"/>
          </a:xfrm>
          <a:prstGeom prst="rect">
            <a:avLst/>
          </a:prstGeom>
          <a:effectLst>
            <a:outerShdw blurRad="76200" dir="13500000" sy="23000" kx="1200000" algn="br" rotWithShape="0">
              <a:prstClr val="black">
                <a:alpha val="20000"/>
              </a:prstClr>
            </a:outerShdw>
          </a:effectLst>
        </p:spPr>
      </p:pic>
      <p:sp>
        <p:nvSpPr>
          <p:cNvPr id="4" name="Freeform 9">
            <a:extLst>
              <a:ext uri="{FF2B5EF4-FFF2-40B4-BE49-F238E27FC236}">
                <a16:creationId xmlns:a16="http://schemas.microsoft.com/office/drawing/2014/main" id="{C31EFF2B-1731-1F0C-CA22-F704B3313310}"/>
              </a:ext>
            </a:extLst>
          </p:cNvPr>
          <p:cNvSpPr/>
          <p:nvPr/>
        </p:nvSpPr>
        <p:spPr>
          <a:xfrm>
            <a:off x="748796" y="3327400"/>
            <a:ext cx="2408926" cy="1168400"/>
          </a:xfrm>
          <a:custGeom>
            <a:avLst/>
            <a:gdLst/>
            <a:ahLst/>
            <a:cxnLst/>
            <a:rect l="l" t="t" r="r" b="b"/>
            <a:pathLst>
              <a:path w="9533384" h="4564107">
                <a:moveTo>
                  <a:pt x="0" y="0"/>
                </a:moveTo>
                <a:lnTo>
                  <a:pt x="9533384" y="0"/>
                </a:lnTo>
                <a:lnTo>
                  <a:pt x="9533384" y="4564107"/>
                </a:lnTo>
                <a:lnTo>
                  <a:pt x="0" y="4564107"/>
                </a:lnTo>
                <a:lnTo>
                  <a:pt x="0" y="0"/>
                </a:lnTo>
                <a:close/>
              </a:path>
            </a:pathLst>
          </a:custGeom>
          <a:blipFill>
            <a:blip r:embed="rId8">
              <a:extLst>
                <a:ext uri="{96DAC541-7B7A-43D3-8B79-37D633B846F1}">
                  <asvg:svgBlip xmlns:asvg="http://schemas.microsoft.com/office/drawing/2016/SVG/main" r:embed="rId9"/>
                </a:ext>
              </a:extLst>
            </a:blip>
            <a:stretch>
              <a:fillRect/>
            </a:stretch>
          </a:blipFill>
          <a:effectLst>
            <a:outerShdw blurRad="76200" dir="18900000" sy="23000" kx="-1200000" algn="bl" rotWithShape="0">
              <a:prstClr val="black">
                <a:alpha val="20000"/>
              </a:prstClr>
            </a:outerShdw>
          </a:effectLst>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587804" y="233159"/>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grpSp>
        <p:nvGrpSpPr>
          <p:cNvPr id="6" name="Group 5">
            <a:extLst>
              <a:ext uri="{FF2B5EF4-FFF2-40B4-BE49-F238E27FC236}">
                <a16:creationId xmlns:a16="http://schemas.microsoft.com/office/drawing/2014/main" id="{7F2E89A9-CF1A-3D18-EDB0-02210310DE98}"/>
              </a:ext>
            </a:extLst>
          </p:cNvPr>
          <p:cNvGrpSpPr/>
          <p:nvPr/>
        </p:nvGrpSpPr>
        <p:grpSpPr>
          <a:xfrm>
            <a:off x="762000" y="1371600"/>
            <a:ext cx="11123040" cy="4598396"/>
            <a:chOff x="483711" y="1143000"/>
            <a:chExt cx="11661308" cy="4953002"/>
          </a:xfrm>
        </p:grpSpPr>
        <p:sp>
          <p:nvSpPr>
            <p:cNvPr id="8" name="Google Shape;418;p12">
              <a:extLst>
                <a:ext uri="{FF2B5EF4-FFF2-40B4-BE49-F238E27FC236}">
                  <a16:creationId xmlns:a16="http://schemas.microsoft.com/office/drawing/2014/main" id="{B6A03DE8-4B83-44A9-1E9A-B0CE037BA79A}"/>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419;p12">
              <a:extLst>
                <a:ext uri="{FF2B5EF4-FFF2-40B4-BE49-F238E27FC236}">
                  <a16:creationId xmlns:a16="http://schemas.microsoft.com/office/drawing/2014/main" id="{B4A81721-072B-9A5C-F948-C9F2D1BE4C94}"/>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0" name="Google Shape;420;p12">
              <a:extLst>
                <a:ext uri="{FF2B5EF4-FFF2-40B4-BE49-F238E27FC236}">
                  <a16:creationId xmlns:a16="http://schemas.microsoft.com/office/drawing/2014/main" id="{1C85A7A1-05C2-C827-8402-6988B87A0B76}"/>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1;p12">
              <a:extLst>
                <a:ext uri="{FF2B5EF4-FFF2-40B4-BE49-F238E27FC236}">
                  <a16:creationId xmlns:a16="http://schemas.microsoft.com/office/drawing/2014/main" id="{05CFB311-BE9D-3950-342C-816B45DB1BAD}"/>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22;p12">
              <a:extLst>
                <a:ext uri="{FF2B5EF4-FFF2-40B4-BE49-F238E27FC236}">
                  <a16:creationId xmlns:a16="http://schemas.microsoft.com/office/drawing/2014/main" id="{ECEB1A05-6CF5-9A6D-BFC0-2BD03B79522B}"/>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12">
              <a:extLst>
                <a:ext uri="{FF2B5EF4-FFF2-40B4-BE49-F238E27FC236}">
                  <a16:creationId xmlns:a16="http://schemas.microsoft.com/office/drawing/2014/main" id="{D52C74D8-4894-D4EE-569E-580DD4E77FD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4;p12">
              <a:extLst>
                <a:ext uri="{FF2B5EF4-FFF2-40B4-BE49-F238E27FC236}">
                  <a16:creationId xmlns:a16="http://schemas.microsoft.com/office/drawing/2014/main" id="{653F5070-0D52-533A-0D89-DBDEE8A2D10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p12">
              <a:extLst>
                <a:ext uri="{FF2B5EF4-FFF2-40B4-BE49-F238E27FC236}">
                  <a16:creationId xmlns:a16="http://schemas.microsoft.com/office/drawing/2014/main" id="{541F3D0E-E3DD-F127-3E5B-A5F03961E34C}"/>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26;p12">
              <a:extLst>
                <a:ext uri="{FF2B5EF4-FFF2-40B4-BE49-F238E27FC236}">
                  <a16:creationId xmlns:a16="http://schemas.microsoft.com/office/drawing/2014/main" id="{5C6F6CF5-FABD-7F29-15F2-445B84364964}"/>
                </a:ext>
              </a:extLst>
            </p:cNvPr>
            <p:cNvGrpSpPr/>
            <p:nvPr/>
          </p:nvGrpSpPr>
          <p:grpSpPr>
            <a:xfrm rot="16200000">
              <a:off x="7826475" y="-1561647"/>
              <a:ext cx="840116" cy="6249409"/>
              <a:chOff x="-2" y="7"/>
              <a:chExt cx="3304540" cy="28213435"/>
            </a:xfrm>
          </p:grpSpPr>
          <p:sp>
            <p:nvSpPr>
              <p:cNvPr id="49" name="Google Shape;427;p12">
                <a:extLst>
                  <a:ext uri="{FF2B5EF4-FFF2-40B4-BE49-F238E27FC236}">
                    <a16:creationId xmlns:a16="http://schemas.microsoft.com/office/drawing/2014/main" id="{ED86EAF2-B20B-2967-4AC8-D0F29E1E23F8}"/>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0" name="Google Shape;428;p12">
                <a:extLst>
                  <a:ext uri="{FF2B5EF4-FFF2-40B4-BE49-F238E27FC236}">
                    <a16:creationId xmlns:a16="http://schemas.microsoft.com/office/drawing/2014/main" id="{6A121F0C-95BB-8569-5D90-D0895FC7B9EC}"/>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7" name="Google Shape;429;p12">
              <a:extLst>
                <a:ext uri="{FF2B5EF4-FFF2-40B4-BE49-F238E27FC236}">
                  <a16:creationId xmlns:a16="http://schemas.microsoft.com/office/drawing/2014/main" id="{4761C7C1-25BF-DBDE-73AF-4BA0A18626AC}"/>
                </a:ext>
              </a:extLst>
            </p:cNvPr>
            <p:cNvSpPr txBox="1"/>
            <p:nvPr/>
          </p:nvSpPr>
          <p:spPr>
            <a:xfrm>
              <a:off x="5506716" y="2642882"/>
              <a:ext cx="6425583" cy="75177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18" name="Google Shape;430;p12">
              <a:extLst>
                <a:ext uri="{FF2B5EF4-FFF2-40B4-BE49-F238E27FC236}">
                  <a16:creationId xmlns:a16="http://schemas.microsoft.com/office/drawing/2014/main" id="{504FC9F2-F1DB-A679-3531-820A03472B6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12">
              <a:extLst>
                <a:ext uri="{FF2B5EF4-FFF2-40B4-BE49-F238E27FC236}">
                  <a16:creationId xmlns:a16="http://schemas.microsoft.com/office/drawing/2014/main" id="{E8CD092D-4F6F-45E6-4675-33D44A1764C2}"/>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12">
              <a:extLst>
                <a:ext uri="{FF2B5EF4-FFF2-40B4-BE49-F238E27FC236}">
                  <a16:creationId xmlns:a16="http://schemas.microsoft.com/office/drawing/2014/main" id="{CB7EE5B0-F7C3-89FB-0C94-8B68EF5A0387}"/>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33;p12">
              <a:extLst>
                <a:ext uri="{FF2B5EF4-FFF2-40B4-BE49-F238E27FC236}">
                  <a16:creationId xmlns:a16="http://schemas.microsoft.com/office/drawing/2014/main" id="{D2D9EE5B-AE69-11FA-49B0-773B1D448348}"/>
                </a:ext>
              </a:extLst>
            </p:cNvPr>
            <p:cNvGrpSpPr/>
            <p:nvPr/>
          </p:nvGrpSpPr>
          <p:grpSpPr>
            <a:xfrm rot="16200000">
              <a:off x="8206484" y="-14944"/>
              <a:ext cx="1155953" cy="6273496"/>
              <a:chOff x="-1325909" y="5"/>
              <a:chExt cx="4546866" cy="28322184"/>
            </a:xfrm>
          </p:grpSpPr>
          <p:sp>
            <p:nvSpPr>
              <p:cNvPr id="47" name="Google Shape;434;p12">
                <a:extLst>
                  <a:ext uri="{FF2B5EF4-FFF2-40B4-BE49-F238E27FC236}">
                    <a16:creationId xmlns:a16="http://schemas.microsoft.com/office/drawing/2014/main" id="{CEE7E0CF-ECF3-6949-1D13-C7B2971D1F5C}"/>
                  </a:ext>
                </a:extLst>
              </p:cNvPr>
              <p:cNvSpPr/>
              <p:nvPr/>
            </p:nvSpPr>
            <p:spPr>
              <a:xfrm>
                <a:off x="-1040538" y="127000"/>
                <a:ext cx="4219351"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8" name="Google Shape;435;p12">
                <a:extLst>
                  <a:ext uri="{FF2B5EF4-FFF2-40B4-BE49-F238E27FC236}">
                    <a16:creationId xmlns:a16="http://schemas.microsoft.com/office/drawing/2014/main" id="{C223645F-835E-6467-F800-37C3239442FB}"/>
                  </a:ext>
                </a:extLst>
              </p:cNvPr>
              <p:cNvSpPr/>
              <p:nvPr/>
            </p:nvSpPr>
            <p:spPr>
              <a:xfrm>
                <a:off x="-1325909" y="5"/>
                <a:ext cx="4546866" cy="28322184"/>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22" name="Google Shape;436;p12">
              <a:extLst>
                <a:ext uri="{FF2B5EF4-FFF2-40B4-BE49-F238E27FC236}">
                  <a16:creationId xmlns:a16="http://schemas.microsoft.com/office/drawing/2014/main" id="{7B8E1F57-A22C-603B-F64D-0CC905C415F6}"/>
                </a:ext>
              </a:extLst>
            </p:cNvPr>
            <p:cNvGrpSpPr/>
            <p:nvPr/>
          </p:nvGrpSpPr>
          <p:grpSpPr>
            <a:xfrm rot="16200000">
              <a:off x="8266744" y="1047177"/>
              <a:ext cx="840116" cy="6705601"/>
              <a:chOff x="-8" y="-701605"/>
              <a:chExt cx="3304540" cy="30272965"/>
            </a:xfrm>
          </p:grpSpPr>
          <p:sp>
            <p:nvSpPr>
              <p:cNvPr id="45" name="Google Shape;437;p12">
                <a:extLst>
                  <a:ext uri="{FF2B5EF4-FFF2-40B4-BE49-F238E27FC236}">
                    <a16:creationId xmlns:a16="http://schemas.microsoft.com/office/drawing/2014/main" id="{899490C0-63ED-3F01-C436-8ABA02E3F5FF}"/>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6" name="Google Shape;438;p12">
                <a:extLst>
                  <a:ext uri="{FF2B5EF4-FFF2-40B4-BE49-F238E27FC236}">
                    <a16:creationId xmlns:a16="http://schemas.microsoft.com/office/drawing/2014/main" id="{FFE6D538-7A7A-E6D7-A6C5-F7E33B653C31}"/>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23" name="Google Shape;440;p12">
              <a:extLst>
                <a:ext uri="{FF2B5EF4-FFF2-40B4-BE49-F238E27FC236}">
                  <a16:creationId xmlns:a16="http://schemas.microsoft.com/office/drawing/2014/main" id="{F5D72FF3-F469-70CA-6A03-8C17A0C3B89D}"/>
                </a:ext>
              </a:extLst>
            </p:cNvPr>
            <p:cNvSpPr txBox="1"/>
            <p:nvPr/>
          </p:nvSpPr>
          <p:spPr>
            <a:xfrm>
              <a:off x="5341264" y="1292918"/>
              <a:ext cx="6425583" cy="364662"/>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Personalized Bus Recommendation</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24" name="Google Shape;444;p12">
              <a:extLst>
                <a:ext uri="{FF2B5EF4-FFF2-40B4-BE49-F238E27FC236}">
                  <a16:creationId xmlns:a16="http://schemas.microsoft.com/office/drawing/2014/main" id="{60029A49-EDC2-A023-D1EC-86245599486D}"/>
                </a:ext>
              </a:extLst>
            </p:cNvPr>
            <p:cNvSpPr txBox="1"/>
            <p:nvPr/>
          </p:nvSpPr>
          <p:spPr>
            <a:xfrm>
              <a:off x="932015" y="2856833"/>
              <a:ext cx="2107823" cy="2144212"/>
            </a:xfrm>
            <a:prstGeom prst="rect">
              <a:avLst/>
            </a:prstGeom>
            <a:noFill/>
            <a:ln>
              <a:noFill/>
            </a:ln>
          </p:spPr>
          <p:txBody>
            <a:bodyPr spcFirstLastPara="1" wrap="square" lIns="0" tIns="0" rIns="0" bIns="0" anchor="t" anchorCtr="0">
              <a:spAutoFit/>
            </a:bodyPr>
            <a:lstStyle/>
            <a:p>
              <a:pPr>
                <a:lnSpc>
                  <a:spcPct val="140009"/>
                </a:lnSpc>
              </a:pPr>
              <a:r>
                <a:rPr lang="en-GB" sz="1400" b="1" kern="100" dirty="0">
                  <a:effectLst/>
                  <a:latin typeface="Times New Roman" panose="02020603050405020304" pitchFamily="18" charset="0"/>
                  <a:ea typeface="Aptos" panose="020B0004020202020204" pitchFamily="34" charset="0"/>
                  <a:cs typeface="Latha" panose="020B0604020202020204" pitchFamily="34" charset="0"/>
                </a:rPr>
                <a:t>Enhancing Travel Experience for Locals and Tourists with a Smart Bus System and Personalized Recommendations.</a:t>
              </a:r>
              <a:endParaRPr lang="en-US" sz="1400" b="1" kern="100" dirty="0">
                <a:effectLst/>
                <a:latin typeface="Aptos" panose="020B0004020202020204" pitchFamily="34" charset="0"/>
                <a:ea typeface="Aptos" panose="020B0004020202020204" pitchFamily="34" charset="0"/>
                <a:cs typeface="Latha" panose="020B0604020202020204" pitchFamily="34" charset="0"/>
              </a:endParaRPr>
            </a:p>
            <a:p>
              <a:pPr marL="0" marR="0" lvl="0" indent="0" algn="l" rtl="0">
                <a:lnSpc>
                  <a:spcPct val="140009"/>
                </a:lnSpc>
                <a:spcBef>
                  <a:spcPts val="0"/>
                </a:spcBef>
                <a:spcAft>
                  <a:spcPts val="0"/>
                </a:spcAft>
                <a:buNone/>
              </a:pPr>
              <a:endParaRPr sz="1400" b="1" dirty="0"/>
            </a:p>
          </p:txBody>
        </p:sp>
        <p:sp>
          <p:nvSpPr>
            <p:cNvPr id="25" name="Google Shape;447;p12">
              <a:extLst>
                <a:ext uri="{FF2B5EF4-FFF2-40B4-BE49-F238E27FC236}">
                  <a16:creationId xmlns:a16="http://schemas.microsoft.com/office/drawing/2014/main" id="{7250FFD3-C9B6-F68F-B4CC-E080EB8069D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12">
              <a:extLst>
                <a:ext uri="{FF2B5EF4-FFF2-40B4-BE49-F238E27FC236}">
                  <a16:creationId xmlns:a16="http://schemas.microsoft.com/office/drawing/2014/main" id="{C616B391-7535-B85E-B5C4-964CEB08BEFA}"/>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49;p12">
              <a:extLst>
                <a:ext uri="{FF2B5EF4-FFF2-40B4-BE49-F238E27FC236}">
                  <a16:creationId xmlns:a16="http://schemas.microsoft.com/office/drawing/2014/main" id="{72971C98-2593-391D-8B3D-5DD1017CC9F7}"/>
                </a:ext>
              </a:extLst>
            </p:cNvPr>
            <p:cNvGrpSpPr/>
            <p:nvPr/>
          </p:nvGrpSpPr>
          <p:grpSpPr>
            <a:xfrm rot="16200000">
              <a:off x="7936597" y="2417030"/>
              <a:ext cx="840116" cy="6517827"/>
              <a:chOff x="0" y="0"/>
              <a:chExt cx="3304540" cy="29425233"/>
            </a:xfrm>
          </p:grpSpPr>
          <p:sp>
            <p:nvSpPr>
              <p:cNvPr id="43" name="Google Shape;450;p12">
                <a:extLst>
                  <a:ext uri="{FF2B5EF4-FFF2-40B4-BE49-F238E27FC236}">
                    <a16:creationId xmlns:a16="http://schemas.microsoft.com/office/drawing/2014/main" id="{9FF91967-181E-6D6E-0228-3BFD2DF886BE}"/>
                  </a:ext>
                </a:extLst>
              </p:cNvPr>
              <p:cNvSpPr/>
              <p:nvPr/>
            </p:nvSpPr>
            <p:spPr>
              <a:xfrm>
                <a:off x="127009" y="126990"/>
                <a:ext cx="3059555" cy="2929824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44" name="Google Shape;451;p12">
                <a:extLst>
                  <a:ext uri="{FF2B5EF4-FFF2-40B4-BE49-F238E27FC236}">
                    <a16:creationId xmlns:a16="http://schemas.microsoft.com/office/drawing/2014/main" id="{4B8370F1-0BA6-168A-20DD-306E6DA6F0D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28" name="Google Shape;453;p12">
              <a:extLst>
                <a:ext uri="{FF2B5EF4-FFF2-40B4-BE49-F238E27FC236}">
                  <a16:creationId xmlns:a16="http://schemas.microsoft.com/office/drawing/2014/main" id="{1541BD14-0331-2949-E65B-85468217D3AF}"/>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56;p12">
              <a:extLst>
                <a:ext uri="{FF2B5EF4-FFF2-40B4-BE49-F238E27FC236}">
                  <a16:creationId xmlns:a16="http://schemas.microsoft.com/office/drawing/2014/main" id="{E8809239-67B7-DF15-7DE4-C24B7A83712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0" name="Google Shape;457;p12">
              <a:extLst>
                <a:ext uri="{FF2B5EF4-FFF2-40B4-BE49-F238E27FC236}">
                  <a16:creationId xmlns:a16="http://schemas.microsoft.com/office/drawing/2014/main" id="{1AFE5E88-35A4-18D7-300B-807EE28FA134}"/>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31" name="Google Shape;458;p12">
              <a:extLst>
                <a:ext uri="{FF2B5EF4-FFF2-40B4-BE49-F238E27FC236}">
                  <a16:creationId xmlns:a16="http://schemas.microsoft.com/office/drawing/2014/main" id="{719531F0-4D4C-AACD-615C-8BC89BF28440}"/>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32" name="Google Shape;459;p12">
              <a:extLst>
                <a:ext uri="{FF2B5EF4-FFF2-40B4-BE49-F238E27FC236}">
                  <a16:creationId xmlns:a16="http://schemas.microsoft.com/office/drawing/2014/main" id="{A0591A95-2B2F-AFFE-3A6C-B4AAC9BEFC31}"/>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33" name="Google Shape;440;p12">
              <a:extLst>
                <a:ext uri="{FF2B5EF4-FFF2-40B4-BE49-F238E27FC236}">
                  <a16:creationId xmlns:a16="http://schemas.microsoft.com/office/drawing/2014/main" id="{971CBCE4-31C9-1148-8A62-B6E982874729}"/>
                </a:ext>
              </a:extLst>
            </p:cNvPr>
            <p:cNvSpPr txBox="1"/>
            <p:nvPr/>
          </p:nvSpPr>
          <p:spPr>
            <a:xfrm>
              <a:off x="5829327" y="2743562"/>
              <a:ext cx="6315692" cy="1591252"/>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Seat Availability Detection Using Computer Vision</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4" name="Google Shape;440;p12">
              <a:extLst>
                <a:ext uri="{FF2B5EF4-FFF2-40B4-BE49-F238E27FC236}">
                  <a16:creationId xmlns:a16="http://schemas.microsoft.com/office/drawing/2014/main" id="{34FBF851-9AE1-43FE-3453-70C216F254E5}"/>
                </a:ext>
              </a:extLst>
            </p:cNvPr>
            <p:cNvSpPr txBox="1"/>
            <p:nvPr/>
          </p:nvSpPr>
          <p:spPr>
            <a:xfrm>
              <a:off x="5490454" y="4028954"/>
              <a:ext cx="6450489" cy="1239850"/>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User Login and Personalized Travel Information System</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5" name="Google Shape;440;p12">
              <a:extLst>
                <a:ext uri="{FF2B5EF4-FFF2-40B4-BE49-F238E27FC236}">
                  <a16:creationId xmlns:a16="http://schemas.microsoft.com/office/drawing/2014/main" id="{EF6E4EEB-48E7-3291-D273-37A815C85C98}"/>
                </a:ext>
              </a:extLst>
            </p:cNvPr>
            <p:cNvSpPr txBox="1"/>
            <p:nvPr/>
          </p:nvSpPr>
          <p:spPr>
            <a:xfrm>
              <a:off x="5085190" y="5462870"/>
              <a:ext cx="6450489" cy="511742"/>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b="1"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Arrival time notification.</a:t>
              </a:r>
              <a:r>
                <a:rPr lang="en-US" sz="2000" b="1" kern="100" dirty="0">
                  <a:solidFill>
                    <a:schemeClr val="bg1"/>
                  </a:solidFill>
                  <a:latin typeface="Aptos" panose="020B0004020202020204" pitchFamily="34" charset="0"/>
                  <a:ea typeface="Aptos" panose="020B0004020202020204" pitchFamily="34" charset="0"/>
                  <a:cs typeface="Arial Unicode MS"/>
                </a:rPr>
                <a:t>&amp; </a:t>
              </a:r>
              <a:r>
                <a:rPr lang="en-GB" sz="2000" b="1"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Enhance tourist experience</a:t>
              </a:r>
              <a:r>
                <a:rPr lang="en-GB" sz="2000" b="1"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b="1" kern="100" dirty="0">
                <a:effectLst/>
                <a:latin typeface="Aptos" panose="020B0004020202020204" pitchFamily="34" charset="0"/>
                <a:ea typeface="Aptos" panose="020B0004020202020204" pitchFamily="34" charset="0"/>
                <a:cs typeface="Latha" panose="020B0604020202020204" pitchFamily="34" charset="0"/>
              </a:endParaRPr>
            </a:p>
          </p:txBody>
        </p:sp>
      </p:grpSp>
      <p:sp>
        <p:nvSpPr>
          <p:cNvPr id="51" name="Rectangle 50">
            <a:extLst>
              <a:ext uri="{FF2B5EF4-FFF2-40B4-BE49-F238E27FC236}">
                <a16:creationId xmlns:a16="http://schemas.microsoft.com/office/drawing/2014/main" id="{3BA15880-92B6-641F-A9DC-5C290DEB399D}"/>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73161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600" y="15462"/>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053695" y="679571"/>
            <a:ext cx="10528705" cy="1530229"/>
          </a:xfrm>
          <a:prstGeom prst="rect">
            <a:avLst/>
          </a:prstGeom>
        </p:spPr>
      </p:pic>
      <p:sp>
        <p:nvSpPr>
          <p:cNvPr id="3" name="Rectangle 2">
            <a:extLst>
              <a:ext uri="{FF2B5EF4-FFF2-40B4-BE49-F238E27FC236}">
                <a16:creationId xmlns:a16="http://schemas.microsoft.com/office/drawing/2014/main" id="{39327FF9-5E84-D5B6-A0B1-DC2B3218C28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6" name="Picture 5">
            <a:extLst>
              <a:ext uri="{FF2B5EF4-FFF2-40B4-BE49-F238E27FC236}">
                <a16:creationId xmlns:a16="http://schemas.microsoft.com/office/drawing/2014/main" id="{35491857-73B1-CA00-2D48-1D7B8A4E9DEA}"/>
              </a:ext>
            </a:extLst>
          </p:cNvPr>
          <p:cNvPicPr>
            <a:picLocks noChangeAspect="1"/>
          </p:cNvPicPr>
          <p:nvPr/>
        </p:nvPicPr>
        <p:blipFill>
          <a:blip r:embed="rId6"/>
          <a:stretch>
            <a:fillRect/>
          </a:stretch>
        </p:blipFill>
        <p:spPr>
          <a:xfrm>
            <a:off x="583324" y="1489647"/>
            <a:ext cx="10505362" cy="4652675"/>
          </a:xfrm>
          <a:prstGeom prst="rect">
            <a:avLst/>
          </a:prstGeom>
        </p:spPr>
      </p:pic>
      <p:pic>
        <p:nvPicPr>
          <p:cNvPr id="8" name="Picture 7" descr="Top view of a red car with seats in the back&#10;&#10;Description automatically generated">
            <a:extLst>
              <a:ext uri="{FF2B5EF4-FFF2-40B4-BE49-F238E27FC236}">
                <a16:creationId xmlns:a16="http://schemas.microsoft.com/office/drawing/2014/main" id="{38EDF765-8484-337E-03E6-CC08451228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6480" y="2431392"/>
            <a:ext cx="1122911" cy="772619"/>
          </a:xfrm>
          <a:prstGeom prst="rect">
            <a:avLst/>
          </a:prstGeom>
        </p:spPr>
      </p:pic>
    </p:spTree>
    <p:extLst>
      <p:ext uri="{BB962C8B-B14F-4D97-AF65-F5344CB8AC3E}">
        <p14:creationId xmlns:p14="http://schemas.microsoft.com/office/powerpoint/2010/main" val="264333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9734C-A03F-DEE6-D582-A168ED1A8D66}"/>
              </a:ext>
            </a:extLst>
          </p:cNvPr>
          <p:cNvSpPr>
            <a:spLocks noGrp="1"/>
          </p:cNvSpPr>
          <p:nvPr>
            <p:ph type="dt" sz="half" idx="10"/>
          </p:nvPr>
        </p:nvSpPr>
        <p:spPr/>
        <p:txBody>
          <a:bodyPr/>
          <a:lstStyle/>
          <a:p>
            <a:fld id="{DBFE760E-ED49-4ECC-97DB-FAA8CFFBEAB0}" type="datetime1">
              <a:rPr lang="en-US" smtClean="0"/>
              <a:t>5/27/2025</a:t>
            </a:fld>
            <a:endParaRPr lang="en-US" dirty="0"/>
          </a:p>
        </p:txBody>
      </p:sp>
      <p:sp>
        <p:nvSpPr>
          <p:cNvPr id="3" name="Slide Number Placeholder 2">
            <a:extLst>
              <a:ext uri="{FF2B5EF4-FFF2-40B4-BE49-F238E27FC236}">
                <a16:creationId xmlns:a16="http://schemas.microsoft.com/office/drawing/2014/main" id="{E1077D9D-0C04-9B0E-FD47-2673275AE925}"/>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4" name="Title 4">
            <a:extLst>
              <a:ext uri="{FF2B5EF4-FFF2-40B4-BE49-F238E27FC236}">
                <a16:creationId xmlns:a16="http://schemas.microsoft.com/office/drawing/2014/main" id="{E8F14CC6-F7BB-9E73-8FBA-81D1CFF4D064}"/>
              </a:ext>
            </a:extLst>
          </p:cNvPr>
          <p:cNvSpPr txBox="1">
            <a:spLocks/>
          </p:cNvSpPr>
          <p:nvPr/>
        </p:nvSpPr>
        <p:spPr>
          <a:xfrm>
            <a:off x="1752600" y="381001"/>
            <a:ext cx="3581400" cy="7620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Flow Chart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6" name="Picture 5">
            <a:extLst>
              <a:ext uri="{FF2B5EF4-FFF2-40B4-BE49-F238E27FC236}">
                <a16:creationId xmlns:a16="http://schemas.microsoft.com/office/drawing/2014/main" id="{AC153EE5-CD17-C347-DEC1-0E4EAC6C666A}"/>
              </a:ext>
            </a:extLst>
          </p:cNvPr>
          <p:cNvPicPr>
            <a:picLocks noChangeAspect="1"/>
          </p:cNvPicPr>
          <p:nvPr/>
        </p:nvPicPr>
        <p:blipFill>
          <a:blip r:embed="rId2"/>
          <a:stretch>
            <a:fillRect/>
          </a:stretch>
        </p:blipFill>
        <p:spPr>
          <a:xfrm>
            <a:off x="4648200" y="-1"/>
            <a:ext cx="4267200" cy="6743627"/>
          </a:xfrm>
          <a:prstGeom prst="rect">
            <a:avLst/>
          </a:prstGeom>
        </p:spPr>
      </p:pic>
    </p:spTree>
    <p:extLst>
      <p:ext uri="{BB962C8B-B14F-4D97-AF65-F5344CB8AC3E}">
        <p14:creationId xmlns:p14="http://schemas.microsoft.com/office/powerpoint/2010/main" val="19988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75260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528389" y="151799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r>
              <a:rPr lang="en-GB" b="1" dirty="0">
                <a:solidFill>
                  <a:schemeClr val="bg1"/>
                </a:solidFill>
              </a:rPr>
              <a:t>Frontend:</a:t>
            </a:r>
            <a:endParaRPr lang="en-GB" dirty="0">
              <a:solidFill>
                <a:schemeClr val="bg1"/>
              </a:solidFill>
            </a:endParaRPr>
          </a:p>
          <a:p>
            <a:r>
              <a:rPr lang="en-GB" dirty="0">
                <a:solidFill>
                  <a:schemeClr val="bg1"/>
                </a:solidFill>
              </a:rPr>
              <a:t>React Native (Mobile App Development)</a:t>
            </a:r>
          </a:p>
          <a:p>
            <a:r>
              <a:rPr lang="en-GB" dirty="0">
                <a:solidFill>
                  <a:schemeClr val="bg1"/>
                </a:solidFill>
              </a:rPr>
              <a:t>Bootstrap (Web UI Framework)</a:t>
            </a:r>
            <a:endParaRPr lang="en-US" kern="100" dirty="0">
              <a:solidFill>
                <a:schemeClr val="bg1"/>
              </a:solidFill>
              <a:latin typeface="Aptos" panose="020B0004020202020204" pitchFamily="34" charset="0"/>
              <a:cs typeface="Iskoola Pota" panose="020B0502040204020203" pitchFamily="34" charset="0"/>
            </a:endParaRPr>
          </a:p>
          <a:p>
            <a:endParaRPr lang="en-US" kern="100" dirty="0">
              <a:solidFill>
                <a:schemeClr val="bg1"/>
              </a:solidFill>
              <a:latin typeface="Aptos" panose="020B0004020202020204" pitchFamily="34" charset="0"/>
              <a:cs typeface="Iskoola Pota" panose="020B0502040204020203" pitchFamily="34" charset="0"/>
            </a:endParaRPr>
          </a:p>
          <a:p>
            <a:r>
              <a:rPr lang="en-GB" b="1" dirty="0">
                <a:solidFill>
                  <a:schemeClr val="bg1"/>
                </a:solidFill>
              </a:rPr>
              <a:t>Backend &amp; APIs:</a:t>
            </a:r>
            <a:endParaRPr lang="en-GB" dirty="0">
              <a:solidFill>
                <a:schemeClr val="bg1"/>
              </a:solidFill>
            </a:endParaRPr>
          </a:p>
          <a:p>
            <a:r>
              <a:rPr lang="en-GB" dirty="0">
                <a:solidFill>
                  <a:schemeClr val="bg1"/>
                </a:solidFill>
              </a:rPr>
              <a:t>Node.js (Server-side API Development)</a:t>
            </a:r>
          </a:p>
          <a:p>
            <a:r>
              <a:rPr lang="en-GB" dirty="0">
                <a:solidFill>
                  <a:schemeClr val="bg1"/>
                </a:solidFill>
              </a:rPr>
              <a:t>Python (Django for AI &amp; ML Processing)</a:t>
            </a:r>
          </a:p>
          <a:p>
            <a:endParaRPr lang="en-GB" dirty="0">
              <a:solidFill>
                <a:schemeClr val="bg1"/>
              </a:solidFill>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350852"/>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65287" y="1709187"/>
            <a:ext cx="2836285" cy="971292"/>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897617" y="1910833"/>
            <a:ext cx="2286000" cy="1564019"/>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14D81FC8-85CD-57F2-6139-0715F8097E08}"/>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person standing in front of a computer&#10;&#10;Description automatically generated">
            <a:extLst>
              <a:ext uri="{FF2B5EF4-FFF2-40B4-BE49-F238E27FC236}">
                <a16:creationId xmlns:a16="http://schemas.microsoft.com/office/drawing/2014/main" id="{FF973129-EBB4-6A58-F43A-5FF6B2E870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806" y="1709187"/>
            <a:ext cx="6288072" cy="4191000"/>
          </a:xfrm>
          <a:prstGeom prst="rect">
            <a:avLst/>
          </a:prstGeom>
        </p:spPr>
      </p:pic>
      <p:sp>
        <p:nvSpPr>
          <p:cNvPr id="4" name="Google Shape;481;p14">
            <a:extLst>
              <a:ext uri="{FF2B5EF4-FFF2-40B4-BE49-F238E27FC236}">
                <a16:creationId xmlns:a16="http://schemas.microsoft.com/office/drawing/2014/main" id="{1EC77270-045A-C90F-6523-584FDA81749D}"/>
              </a:ext>
            </a:extLst>
          </p:cNvPr>
          <p:cNvSpPr/>
          <p:nvPr/>
        </p:nvSpPr>
        <p:spPr>
          <a:xfrm>
            <a:off x="4572425" y="122979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285750" indent="-285750">
              <a:lnSpc>
                <a:spcPct val="200000"/>
              </a:lnSpc>
              <a:buFont typeface="Arial" panose="020B0604020202020204" pitchFamily="34" charset="0"/>
              <a:buChar char="•"/>
            </a:pPr>
            <a:r>
              <a:rPr lang="en-GB" dirty="0">
                <a:solidFill>
                  <a:schemeClr val="bg1"/>
                </a:solidFill>
              </a:rPr>
              <a:t>Random Forest </a:t>
            </a:r>
            <a:r>
              <a:rPr lang="en-GB" dirty="0" err="1">
                <a:solidFill>
                  <a:schemeClr val="bg1"/>
                </a:solidFill>
              </a:rPr>
              <a:t>Classifie</a:t>
            </a:r>
            <a:endParaRPr lang="en-GB" dirty="0">
              <a:solidFill>
                <a:schemeClr val="bg1"/>
              </a:solidFill>
            </a:endParaRPr>
          </a:p>
          <a:p>
            <a:pPr marL="285750" indent="-285750">
              <a:lnSpc>
                <a:spcPct val="200000"/>
              </a:lnSpc>
              <a:buFont typeface="Arial" panose="020B0604020202020204" pitchFamily="34" charset="0"/>
              <a:buChar char="•"/>
            </a:pPr>
            <a:r>
              <a:rPr lang="en-GB" dirty="0">
                <a:solidFill>
                  <a:schemeClr val="bg1"/>
                </a:solidFill>
              </a:rPr>
              <a:t>OpenCV – pattern matching algorithms</a:t>
            </a:r>
          </a:p>
          <a:p>
            <a:pPr marL="285750" indent="-285750">
              <a:lnSpc>
                <a:spcPct val="200000"/>
              </a:lnSpc>
              <a:buFont typeface="Arial" panose="020B0604020202020204" pitchFamily="34" charset="0"/>
              <a:buChar char="•"/>
            </a:pPr>
            <a:r>
              <a:rPr lang="en-GB" dirty="0">
                <a:solidFill>
                  <a:schemeClr val="bg1"/>
                </a:solidFill>
              </a:rPr>
              <a:t>Incremental Learning</a:t>
            </a:r>
          </a:p>
          <a:p>
            <a:endParaRPr lang="en-GB"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E7EE609-2D1A-B9DF-AB65-AFCE51C73C32}"/>
              </a:ext>
            </a:extLst>
          </p:cNvPr>
          <p:cNvSpPr txBox="1"/>
          <p:nvPr/>
        </p:nvSpPr>
        <p:spPr>
          <a:xfrm>
            <a:off x="4172613" y="1513715"/>
            <a:ext cx="3580909" cy="674928"/>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Algorithms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1" name="Google Shape;480;p14">
            <a:extLst>
              <a:ext uri="{FF2B5EF4-FFF2-40B4-BE49-F238E27FC236}">
                <a16:creationId xmlns:a16="http://schemas.microsoft.com/office/drawing/2014/main" id="{78EE7AEE-B00F-4432-9FBD-DC27079719CB}"/>
              </a:ext>
            </a:extLst>
          </p:cNvPr>
          <p:cNvSpPr/>
          <p:nvPr/>
        </p:nvSpPr>
        <p:spPr>
          <a:xfrm>
            <a:off x="8542775" y="1513715"/>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93BE12CE-9A7C-C955-4CD9-182D04A67CD1}"/>
              </a:ext>
            </a:extLst>
          </p:cNvPr>
          <p:cNvSpPr txBox="1"/>
          <p:nvPr/>
        </p:nvSpPr>
        <p:spPr>
          <a:xfrm>
            <a:off x="8260214" y="1610736"/>
            <a:ext cx="3232131" cy="5184368"/>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Augmentation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Cross-Validation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Hyperparameter Tuning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incremental Learning</a:t>
            </a:r>
          </a:p>
          <a:p>
            <a:pPr marL="742950" indent="-285750">
              <a:lnSpc>
                <a:spcPct val="150000"/>
              </a:lnSpc>
              <a:buFont typeface="Arial" panose="020B0604020202020204" pitchFamily="34" charset="0"/>
              <a:buChar char="•"/>
            </a:pPr>
            <a:r>
              <a:rPr lang="en-GB" b="1" kern="100" dirty="0" err="1">
                <a:solidFill>
                  <a:schemeClr val="bg1"/>
                </a:solidFill>
                <a:latin typeface="Aptos" panose="020B0004020202020204" pitchFamily="34" charset="0"/>
                <a:ea typeface="Aptos" panose="020B0004020202020204" pitchFamily="34" charset="0"/>
                <a:cs typeface="Iskoola Pota" panose="020B0502040204020203" pitchFamily="34" charset="0"/>
              </a:rPr>
              <a:t>Ngrok</a:t>
            </a: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GB" b="1" kern="100" dirty="0" err="1">
                <a:solidFill>
                  <a:schemeClr val="bg1"/>
                </a:solidFill>
                <a:latin typeface="Aptos" panose="020B0004020202020204" pitchFamily="34" charset="0"/>
                <a:ea typeface="Aptos" panose="020B0004020202020204" pitchFamily="34" charset="0"/>
                <a:cs typeface="Iskoola Pota" panose="020B0502040204020203" pitchFamily="34" charset="0"/>
              </a:rPr>
              <a:t>Tuneling</a:t>
            </a: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Tree>
    <p:extLst>
      <p:ext uri="{BB962C8B-B14F-4D97-AF65-F5344CB8AC3E}">
        <p14:creationId xmlns:p14="http://schemas.microsoft.com/office/powerpoint/2010/main" val="328367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9" grpId="0" animBg="1"/>
      <p:bldP spid="38" grpId="0"/>
      <p:bldP spid="40" grpId="0"/>
      <p:bldP spid="4" grpId="0" animBg="1"/>
      <p:bldP spid="8" grpId="0"/>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34358" y="1866900"/>
            <a:ext cx="5306645" cy="419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865276" y="3234857"/>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88DAECB-AEBD-AD77-A090-066395DF7F5C}"/>
              </a:ext>
            </a:extLst>
          </p:cNvPr>
          <p:cNvSpPr txBox="1"/>
          <p:nvPr/>
        </p:nvSpPr>
        <p:spPr>
          <a:xfrm>
            <a:off x="1453457" y="2089836"/>
            <a:ext cx="4887546" cy="3745128"/>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Secure user login and profile management.</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Allow users to select travel preferences (origin, destination, purpose).</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Provide bus route details (route number, license plate).</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Real-time seat detection using computer vision.</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Track buses in real time using GPS.</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Recommend buses based on user behavior.</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Send notifications about bus arrival and seat availability.</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Display routes and nearby places on an interactive map.</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Collect and analyze user data for system improvement</a:t>
            </a:r>
            <a:r>
              <a:rPr lang="en-US" altLang="en-US" sz="14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4F1F93B4-E7EA-B83B-9516-CC07AF17C169}"/>
              </a:ext>
            </a:extLst>
          </p:cNvPr>
          <p:cNvSpPr txBox="1"/>
          <p:nvPr/>
        </p:nvSpPr>
        <p:spPr>
          <a:xfrm>
            <a:off x="6771647" y="323261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742950" lvl="1" indent="-285750">
              <a:lnSpc>
                <a:spcPct val="150000"/>
              </a:lnSpc>
              <a:buFont typeface="Arial" panose="020B0604020202020204" pitchFamily="34" charset="0"/>
              <a:buChar char="•"/>
            </a:pPr>
            <a:r>
              <a:rPr lang="en-GB" sz="1400" dirty="0">
                <a:solidFill>
                  <a:schemeClr val="bg1"/>
                </a:solidFill>
              </a:rPr>
              <a:t>Performance</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Scalability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Security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Reliability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Usability</a:t>
            </a:r>
            <a:endParaRPr lang="en-US" sz="1400" dirty="0">
              <a:solidFill>
                <a:schemeClr val="bg1"/>
              </a:solidFill>
            </a:endParaRPr>
          </a:p>
        </p:txBody>
      </p:sp>
      <p:sp>
        <p:nvSpPr>
          <p:cNvPr id="7" name="Rectangle 6">
            <a:extLst>
              <a:ext uri="{FF2B5EF4-FFF2-40B4-BE49-F238E27FC236}">
                <a16:creationId xmlns:a16="http://schemas.microsoft.com/office/drawing/2014/main" id="{85EEFE05-61CF-244E-E114-398CE200CB10}"/>
              </a:ext>
            </a:extLst>
          </p:cNvPr>
          <p:cNvSpPr/>
          <p:nvPr/>
        </p:nvSpPr>
        <p:spPr>
          <a:xfrm>
            <a:off x="2573517" y="65532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77805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215575-03AD-4941-8ED2-01C8C8FA2EC0}"/>
              </a:ext>
            </a:extLst>
          </p:cNvPr>
          <p:cNvSpPr>
            <a:spLocks noGrp="1"/>
          </p:cNvSpPr>
          <p:nvPr>
            <p:ph type="dt" sz="half" idx="10"/>
          </p:nvPr>
        </p:nvSpPr>
        <p:spPr/>
        <p:txBody>
          <a:bodyPr/>
          <a:lstStyle/>
          <a:p>
            <a:fld id="{F5E1974F-8419-42F4-909A-282E5F66A13F}" type="datetime1">
              <a:rPr lang="en-US" smtClean="0"/>
              <a:t>5/27/2025</a:t>
            </a:fld>
            <a:endParaRPr lang="en-US" dirty="0"/>
          </a:p>
        </p:txBody>
      </p:sp>
      <p:sp>
        <p:nvSpPr>
          <p:cNvPr id="3" name="Slide Number Placeholder 2">
            <a:extLst>
              <a:ext uri="{FF2B5EF4-FFF2-40B4-BE49-F238E27FC236}">
                <a16:creationId xmlns:a16="http://schemas.microsoft.com/office/drawing/2014/main" id="{BBDD640B-B19C-3514-756B-CAAB6A3DA8B5}"/>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4" name="Rectangle 3">
            <a:extLst>
              <a:ext uri="{FF2B5EF4-FFF2-40B4-BE49-F238E27FC236}">
                <a16:creationId xmlns:a16="http://schemas.microsoft.com/office/drawing/2014/main" id="{BBD90C41-1D03-8F5C-8071-BF1588AB2593}"/>
              </a:ext>
            </a:extLst>
          </p:cNvPr>
          <p:cNvSpPr/>
          <p:nvPr/>
        </p:nvSpPr>
        <p:spPr>
          <a:xfrm>
            <a:off x="228600" y="104198"/>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Sub Objectives - 1</a:t>
            </a:r>
          </a:p>
        </p:txBody>
      </p:sp>
      <p:sp>
        <p:nvSpPr>
          <p:cNvPr id="6" name="TextBox 5">
            <a:extLst>
              <a:ext uri="{FF2B5EF4-FFF2-40B4-BE49-F238E27FC236}">
                <a16:creationId xmlns:a16="http://schemas.microsoft.com/office/drawing/2014/main" id="{76947A2A-8549-CD7D-3C22-ABE62A67FADA}"/>
              </a:ext>
            </a:extLst>
          </p:cNvPr>
          <p:cNvSpPr txBox="1"/>
          <p:nvPr/>
        </p:nvSpPr>
        <p:spPr>
          <a:xfrm>
            <a:off x="2877722" y="1027528"/>
            <a:ext cx="4648200" cy="584775"/>
          </a:xfrm>
          <a:prstGeom prst="rect">
            <a:avLst/>
          </a:prstGeom>
          <a:noFill/>
        </p:spPr>
        <p:txBody>
          <a:bodyPr wrap="square">
            <a:spAutoFit/>
          </a:bodyPr>
          <a:lstStyle/>
          <a:p>
            <a:r>
              <a:rPr kumimoji="0" lang="en-US" altLang="en-US" sz="3200" b="1" i="0" u="none" strike="noStrike" cap="none" normalizeH="0" baseline="0" dirty="0">
                <a:ln>
                  <a:noFill/>
                </a:ln>
                <a:effectLst/>
                <a:latin typeface="Aptos Black" panose="020B0004020202020204" pitchFamily="34" charset="0"/>
              </a:rPr>
              <a:t>Bus Recommendation</a:t>
            </a:r>
            <a:endParaRPr lang="en-GB" sz="3200" dirty="0">
              <a:latin typeface="Aptos Black" panose="020B00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C753CB7E-60D9-A771-1D4D-58B65CEA3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1200"/>
            <a:ext cx="4648200" cy="2530298"/>
          </a:xfrm>
          <a:prstGeom prst="rect">
            <a:avLst/>
          </a:prstGeom>
        </p:spPr>
      </p:pic>
    </p:spTree>
    <p:extLst>
      <p:ext uri="{BB962C8B-B14F-4D97-AF65-F5344CB8AC3E}">
        <p14:creationId xmlns:p14="http://schemas.microsoft.com/office/powerpoint/2010/main" val="220234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1EDA5-9366-BD16-7F4F-E17E6BABEDCA}"/>
              </a:ext>
            </a:extLst>
          </p:cNvPr>
          <p:cNvSpPr>
            <a:spLocks noGrp="1"/>
          </p:cNvSpPr>
          <p:nvPr>
            <p:ph type="dt" sz="half" idx="10"/>
          </p:nvPr>
        </p:nvSpPr>
        <p:spPr/>
        <p:txBody>
          <a:bodyPr/>
          <a:lstStyle/>
          <a:p>
            <a:fld id="{C2339CB8-0A8B-4153-8EC4-41E9E7FC1110}" type="datetime1">
              <a:rPr lang="en-US" smtClean="0"/>
              <a:t>5/27/2025</a:t>
            </a:fld>
            <a:endParaRPr lang="en-US" dirty="0"/>
          </a:p>
        </p:txBody>
      </p:sp>
      <p:sp>
        <p:nvSpPr>
          <p:cNvPr id="3" name="Slide Number Placeholder 2">
            <a:extLst>
              <a:ext uri="{FF2B5EF4-FFF2-40B4-BE49-F238E27FC236}">
                <a16:creationId xmlns:a16="http://schemas.microsoft.com/office/drawing/2014/main" id="{498322AD-4A2A-35A1-E9AF-27B0E881752E}"/>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4" name="Rectangle 3">
            <a:extLst>
              <a:ext uri="{FF2B5EF4-FFF2-40B4-BE49-F238E27FC236}">
                <a16:creationId xmlns:a16="http://schemas.microsoft.com/office/drawing/2014/main" id="{23B0F314-B3FA-9975-E185-8326972562DC}"/>
              </a:ext>
            </a:extLst>
          </p:cNvPr>
          <p:cNvSpPr/>
          <p:nvPr/>
        </p:nvSpPr>
        <p:spPr>
          <a:xfrm>
            <a:off x="228600" y="104198"/>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Sub Objectives - 2</a:t>
            </a:r>
          </a:p>
        </p:txBody>
      </p:sp>
      <p:sp>
        <p:nvSpPr>
          <p:cNvPr id="5" name="TextBox 4">
            <a:extLst>
              <a:ext uri="{FF2B5EF4-FFF2-40B4-BE49-F238E27FC236}">
                <a16:creationId xmlns:a16="http://schemas.microsoft.com/office/drawing/2014/main" id="{8C907FE1-7EFB-7539-F794-477EF15EFDA4}"/>
              </a:ext>
            </a:extLst>
          </p:cNvPr>
          <p:cNvSpPr txBox="1"/>
          <p:nvPr/>
        </p:nvSpPr>
        <p:spPr>
          <a:xfrm>
            <a:off x="2877722" y="1027528"/>
            <a:ext cx="5732878" cy="584775"/>
          </a:xfrm>
          <a:prstGeom prst="rect">
            <a:avLst/>
          </a:prstGeom>
          <a:noFill/>
        </p:spPr>
        <p:txBody>
          <a:bodyPr wrap="square">
            <a:spAutoFit/>
          </a:bodyPr>
          <a:lstStyle/>
          <a:p>
            <a:r>
              <a:rPr kumimoji="0" lang="en-US" altLang="en-US" sz="3200" b="1" i="0" u="none" strike="noStrike" cap="none" normalizeH="0" baseline="0" dirty="0">
                <a:ln>
                  <a:noFill/>
                </a:ln>
                <a:effectLst/>
                <a:latin typeface="Aptos Black" panose="020B0004020202020204" pitchFamily="34" charset="0"/>
              </a:rPr>
              <a:t>Seat Availability Detection</a:t>
            </a:r>
            <a:endParaRPr lang="en-GB" sz="3200" dirty="0">
              <a:latin typeface="Aptos Black" panose="020B0004020202020204"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7203204E-2544-29B6-647C-69362EEEA7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2253213"/>
            <a:ext cx="5068681" cy="2849742"/>
          </a:xfrm>
          <a:prstGeom prst="rect">
            <a:avLst/>
          </a:prstGeom>
        </p:spPr>
      </p:pic>
      <p:pic>
        <p:nvPicPr>
          <p:cNvPr id="10" name="Picture 9" descr="A group of people sitting in a bus&#10;&#10;AI-generated content may be incorrect.">
            <a:extLst>
              <a:ext uri="{FF2B5EF4-FFF2-40B4-BE49-F238E27FC236}">
                <a16:creationId xmlns:a16="http://schemas.microsoft.com/office/drawing/2014/main" id="{F2E58062-8E57-ACC5-FE47-9CBF9737F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807039"/>
            <a:ext cx="2872093" cy="4023433"/>
          </a:xfrm>
          <a:prstGeom prst="rect">
            <a:avLst/>
          </a:prstGeom>
        </p:spPr>
      </p:pic>
    </p:spTree>
    <p:extLst>
      <p:ext uri="{BB962C8B-B14F-4D97-AF65-F5344CB8AC3E}">
        <p14:creationId xmlns:p14="http://schemas.microsoft.com/office/powerpoint/2010/main" val="128772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A3FD3-92E3-C108-319D-16F30424DB21}"/>
              </a:ext>
            </a:extLst>
          </p:cNvPr>
          <p:cNvSpPr>
            <a:spLocks noGrp="1"/>
          </p:cNvSpPr>
          <p:nvPr>
            <p:ph type="dt" sz="half" idx="10"/>
          </p:nvPr>
        </p:nvSpPr>
        <p:spPr/>
        <p:txBody>
          <a:bodyPr/>
          <a:lstStyle/>
          <a:p>
            <a:fld id="{BE14303F-CF3D-4CA9-A319-C09D5C597D41}" type="datetime1">
              <a:rPr lang="en-US" smtClean="0"/>
              <a:t>5/27/2025</a:t>
            </a:fld>
            <a:endParaRPr lang="en-US" dirty="0"/>
          </a:p>
        </p:txBody>
      </p:sp>
      <p:sp>
        <p:nvSpPr>
          <p:cNvPr id="3" name="Slide Number Placeholder 2">
            <a:extLst>
              <a:ext uri="{FF2B5EF4-FFF2-40B4-BE49-F238E27FC236}">
                <a16:creationId xmlns:a16="http://schemas.microsoft.com/office/drawing/2014/main" id="{3F09A533-5B94-ACEC-AC81-8B724D38BDEE}"/>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Rectangle 3">
            <a:extLst>
              <a:ext uri="{FF2B5EF4-FFF2-40B4-BE49-F238E27FC236}">
                <a16:creationId xmlns:a16="http://schemas.microsoft.com/office/drawing/2014/main" id="{7254D1ED-4605-6BEE-8A5E-320CB0EF08DC}"/>
              </a:ext>
            </a:extLst>
          </p:cNvPr>
          <p:cNvSpPr/>
          <p:nvPr/>
        </p:nvSpPr>
        <p:spPr>
          <a:xfrm>
            <a:off x="228600" y="104198"/>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Sub Objectives - 3</a:t>
            </a:r>
          </a:p>
        </p:txBody>
      </p:sp>
      <p:sp>
        <p:nvSpPr>
          <p:cNvPr id="5" name="TextBox 4">
            <a:extLst>
              <a:ext uri="{FF2B5EF4-FFF2-40B4-BE49-F238E27FC236}">
                <a16:creationId xmlns:a16="http://schemas.microsoft.com/office/drawing/2014/main" id="{BD882989-71B4-28BC-563C-52DBA1B0CFCF}"/>
              </a:ext>
            </a:extLst>
          </p:cNvPr>
          <p:cNvSpPr txBox="1"/>
          <p:nvPr/>
        </p:nvSpPr>
        <p:spPr>
          <a:xfrm>
            <a:off x="3276600" y="1020583"/>
            <a:ext cx="6266278" cy="584775"/>
          </a:xfrm>
          <a:prstGeom prst="rect">
            <a:avLst/>
          </a:prstGeom>
          <a:noFill/>
        </p:spPr>
        <p:txBody>
          <a:bodyPr wrap="square">
            <a:spAutoFit/>
          </a:bodyPr>
          <a:lstStyle/>
          <a:p>
            <a:r>
              <a:rPr kumimoji="0" lang="en-US" altLang="en-US" sz="3200" b="1" i="0" u="none" strike="noStrike" cap="none" normalizeH="0" baseline="0" dirty="0">
                <a:ln>
                  <a:noFill/>
                </a:ln>
                <a:effectLst/>
                <a:latin typeface="Aptos Black" panose="020B0004020202020204" pitchFamily="34" charset="0"/>
              </a:rPr>
              <a:t>Travel Information System</a:t>
            </a:r>
            <a:endParaRPr lang="en-GB" sz="3200" dirty="0">
              <a:latin typeface="Aptos Black" panose="020B0004020202020204" pitchFamily="34" charset="0"/>
            </a:endParaRPr>
          </a:p>
        </p:txBody>
      </p:sp>
    </p:spTree>
    <p:extLst>
      <p:ext uri="{BB962C8B-B14F-4D97-AF65-F5344CB8AC3E}">
        <p14:creationId xmlns:p14="http://schemas.microsoft.com/office/powerpoint/2010/main" val="62413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928DDC-4888-1762-3CB0-7A40FECA9058}"/>
              </a:ext>
            </a:extLst>
          </p:cNvPr>
          <p:cNvSpPr>
            <a:spLocks noGrp="1"/>
          </p:cNvSpPr>
          <p:nvPr>
            <p:ph type="dt" sz="half" idx="10"/>
          </p:nvPr>
        </p:nvSpPr>
        <p:spPr/>
        <p:txBody>
          <a:bodyPr/>
          <a:lstStyle/>
          <a:p>
            <a:fld id="{44ED0476-FADA-4382-A01F-470D7B8D6B14}" type="datetime1">
              <a:rPr lang="en-US" smtClean="0"/>
              <a:t>5/27/2025</a:t>
            </a:fld>
            <a:endParaRPr lang="en-US" dirty="0"/>
          </a:p>
        </p:txBody>
      </p:sp>
      <p:sp>
        <p:nvSpPr>
          <p:cNvPr id="3" name="Slide Number Placeholder 2">
            <a:extLst>
              <a:ext uri="{FF2B5EF4-FFF2-40B4-BE49-F238E27FC236}">
                <a16:creationId xmlns:a16="http://schemas.microsoft.com/office/drawing/2014/main" id="{E04C5DE7-CECB-1E16-1DFF-78953EFD4932}"/>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4" name="Rectangle 3">
            <a:extLst>
              <a:ext uri="{FF2B5EF4-FFF2-40B4-BE49-F238E27FC236}">
                <a16:creationId xmlns:a16="http://schemas.microsoft.com/office/drawing/2014/main" id="{FB92D8F2-0475-705A-A53F-40C2E9B0564C}"/>
              </a:ext>
            </a:extLst>
          </p:cNvPr>
          <p:cNvSpPr/>
          <p:nvPr/>
        </p:nvSpPr>
        <p:spPr>
          <a:xfrm>
            <a:off x="228600" y="104198"/>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Sub Objectives - 4</a:t>
            </a:r>
          </a:p>
        </p:txBody>
      </p:sp>
      <p:sp>
        <p:nvSpPr>
          <p:cNvPr id="5" name="TextBox 4">
            <a:extLst>
              <a:ext uri="{FF2B5EF4-FFF2-40B4-BE49-F238E27FC236}">
                <a16:creationId xmlns:a16="http://schemas.microsoft.com/office/drawing/2014/main" id="{D3463FF3-46F7-B8BE-9D79-3461C14D845B}"/>
              </a:ext>
            </a:extLst>
          </p:cNvPr>
          <p:cNvSpPr txBox="1"/>
          <p:nvPr/>
        </p:nvSpPr>
        <p:spPr>
          <a:xfrm>
            <a:off x="4191000" y="1011347"/>
            <a:ext cx="3810000" cy="584775"/>
          </a:xfrm>
          <a:prstGeom prst="rect">
            <a:avLst/>
          </a:prstGeom>
          <a:noFill/>
        </p:spPr>
        <p:txBody>
          <a:bodyPr wrap="square">
            <a:spAutoFit/>
          </a:bodyPr>
          <a:lstStyle/>
          <a:p>
            <a:r>
              <a:rPr lang="en-GB" sz="3200" b="1" kern="100" dirty="0">
                <a:effectLst/>
                <a:latin typeface="Aharoni" panose="02010803020104030203" pitchFamily="2" charset="-79"/>
                <a:ea typeface="Aptos" panose="020B0004020202020204" pitchFamily="34" charset="0"/>
                <a:cs typeface="Aharoni" panose="02010803020104030203" pitchFamily="2" charset="-79"/>
              </a:rPr>
              <a:t>Seat reservation</a:t>
            </a:r>
            <a:endParaRPr lang="en-GB" sz="3200" dirty="0">
              <a:latin typeface="Aharoni" panose="02010803020104030203" pitchFamily="2" charset="-79"/>
              <a:cs typeface="Aharoni" panose="02010803020104030203" pitchFamily="2" charset="-79"/>
            </a:endParaRPr>
          </a:p>
        </p:txBody>
      </p:sp>
      <p:pic>
        <p:nvPicPr>
          <p:cNvPr id="6" name="Picture 5" descr="A screen shot of a computer&#10;&#10;AI-generated content may be incorrect.">
            <a:extLst>
              <a:ext uri="{FF2B5EF4-FFF2-40B4-BE49-F238E27FC236}">
                <a16:creationId xmlns:a16="http://schemas.microsoft.com/office/drawing/2014/main" id="{C566D9AB-1817-A516-F83B-8ED618FC8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1589195"/>
            <a:ext cx="2209800" cy="4648447"/>
          </a:xfrm>
          <a:prstGeom prst="rect">
            <a:avLst/>
          </a:prstGeom>
        </p:spPr>
      </p:pic>
    </p:spTree>
    <p:extLst>
      <p:ext uri="{BB962C8B-B14F-4D97-AF65-F5344CB8AC3E}">
        <p14:creationId xmlns:p14="http://schemas.microsoft.com/office/powerpoint/2010/main" val="306988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4800600"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D644A40-6B23-5D3D-6E50-6236A34CE254}"/>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68580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3D4B0-4C33-25D1-5AD9-80FC256B32B5}"/>
              </a:ext>
            </a:extLst>
          </p:cNvPr>
          <p:cNvSpPr>
            <a:spLocks noGrp="1"/>
          </p:cNvSpPr>
          <p:nvPr>
            <p:ph type="ctrTitle"/>
          </p:nvPr>
        </p:nvSpPr>
        <p:spPr>
          <a:xfrm>
            <a:off x="914400" y="-381000"/>
            <a:ext cx="10363200" cy="1470025"/>
          </a:xfrm>
        </p:spPr>
        <p:txBody>
          <a:bodyPr>
            <a:normAutofit/>
          </a:bodyPr>
          <a:lstStyle/>
          <a:p>
            <a:r>
              <a:rPr lang="en-US" sz="4000" dirty="0"/>
              <a:t>Team Members</a:t>
            </a:r>
          </a:p>
        </p:txBody>
      </p:sp>
      <p:sp>
        <p:nvSpPr>
          <p:cNvPr id="12" name="TextBox 11">
            <a:extLst>
              <a:ext uri="{FF2B5EF4-FFF2-40B4-BE49-F238E27FC236}">
                <a16:creationId xmlns:a16="http://schemas.microsoft.com/office/drawing/2014/main" id="{BA66A331-1DE0-4F3A-C9A9-A99BFB81925B}"/>
              </a:ext>
            </a:extLst>
          </p:cNvPr>
          <p:cNvSpPr txBox="1"/>
          <p:nvPr/>
        </p:nvSpPr>
        <p:spPr>
          <a:xfrm>
            <a:off x="1145352" y="4704784"/>
            <a:ext cx="1637115" cy="738664"/>
          </a:xfrm>
          <a:prstGeom prst="rect">
            <a:avLst/>
          </a:prstGeom>
          <a:noFill/>
        </p:spPr>
        <p:txBody>
          <a:bodyPr wrap="none" rtlCol="0">
            <a:spAutoFit/>
          </a:bodyPr>
          <a:lstStyle/>
          <a:p>
            <a:pPr algn="ctr"/>
            <a:r>
              <a:rPr lang="en-US" sz="1400" b="1" dirty="0"/>
              <a:t>Senarathne A.S.A.G</a:t>
            </a:r>
          </a:p>
          <a:p>
            <a:pPr algn="ctr"/>
            <a:r>
              <a:rPr lang="en-US" sz="1400" b="1" dirty="0"/>
              <a:t>IT21205460 </a:t>
            </a:r>
          </a:p>
          <a:p>
            <a:pPr algn="ctr"/>
            <a:r>
              <a:rPr lang="en-US" sz="1400" b="1" dirty="0"/>
              <a:t>(Leader)</a:t>
            </a:r>
          </a:p>
        </p:txBody>
      </p:sp>
      <p:sp>
        <p:nvSpPr>
          <p:cNvPr id="13" name="TextBox 12">
            <a:extLst>
              <a:ext uri="{FF2B5EF4-FFF2-40B4-BE49-F238E27FC236}">
                <a16:creationId xmlns:a16="http://schemas.microsoft.com/office/drawing/2014/main" id="{4562410F-D614-CA4F-2E7F-DEC17D8B4B46}"/>
              </a:ext>
            </a:extLst>
          </p:cNvPr>
          <p:cNvSpPr txBox="1"/>
          <p:nvPr/>
        </p:nvSpPr>
        <p:spPr>
          <a:xfrm>
            <a:off x="4314403" y="4812506"/>
            <a:ext cx="1087861" cy="523220"/>
          </a:xfrm>
          <a:prstGeom prst="rect">
            <a:avLst/>
          </a:prstGeom>
          <a:noFill/>
        </p:spPr>
        <p:txBody>
          <a:bodyPr wrap="square" rtlCol="0">
            <a:spAutoFit/>
          </a:bodyPr>
          <a:lstStyle/>
          <a:p>
            <a:r>
              <a:rPr lang="en-US" sz="1400" b="1" dirty="0" err="1"/>
              <a:t>Kalhara</a:t>
            </a:r>
            <a:r>
              <a:rPr lang="en-US" sz="1400" b="1" dirty="0"/>
              <a:t> N.V.</a:t>
            </a:r>
          </a:p>
          <a:p>
            <a:r>
              <a:rPr lang="en-US" sz="1400" b="1" dirty="0"/>
              <a:t>IT21202490</a:t>
            </a:r>
          </a:p>
        </p:txBody>
      </p:sp>
      <p:sp>
        <p:nvSpPr>
          <p:cNvPr id="14" name="TextBox 13">
            <a:extLst>
              <a:ext uri="{FF2B5EF4-FFF2-40B4-BE49-F238E27FC236}">
                <a16:creationId xmlns:a16="http://schemas.microsoft.com/office/drawing/2014/main" id="{F600A06C-1F94-A7A7-BF8F-9E72099BDB09}"/>
              </a:ext>
            </a:extLst>
          </p:cNvPr>
          <p:cNvSpPr txBox="1"/>
          <p:nvPr/>
        </p:nvSpPr>
        <p:spPr>
          <a:xfrm>
            <a:off x="7069160" y="4812506"/>
            <a:ext cx="1634230" cy="696510"/>
          </a:xfrm>
          <a:prstGeom prst="rect">
            <a:avLst/>
          </a:prstGeom>
          <a:noFill/>
        </p:spPr>
        <p:txBody>
          <a:bodyPr wrap="none" rtlCol="0">
            <a:spAutoFit/>
          </a:bodyPr>
          <a:lstStyle/>
          <a:p>
            <a:r>
              <a:rPr lang="en-US" sz="1400" b="1" dirty="0" err="1"/>
              <a:t>Rajapaksha</a:t>
            </a:r>
            <a:r>
              <a:rPr lang="en-US" sz="1400" b="1" dirty="0"/>
              <a:t> R.L.H.P.</a:t>
            </a:r>
          </a:p>
          <a:p>
            <a:r>
              <a:rPr lang="en-US" sz="1400" b="1" dirty="0"/>
              <a:t>        IT21192050</a:t>
            </a:r>
          </a:p>
        </p:txBody>
      </p:sp>
      <p:sp>
        <p:nvSpPr>
          <p:cNvPr id="20" name="TextBox 19">
            <a:extLst>
              <a:ext uri="{FF2B5EF4-FFF2-40B4-BE49-F238E27FC236}">
                <a16:creationId xmlns:a16="http://schemas.microsoft.com/office/drawing/2014/main" id="{3B4603A0-37FD-45D8-CAEE-1720FF1112D0}"/>
              </a:ext>
            </a:extLst>
          </p:cNvPr>
          <p:cNvSpPr txBox="1"/>
          <p:nvPr/>
        </p:nvSpPr>
        <p:spPr>
          <a:xfrm>
            <a:off x="10091687" y="4812506"/>
            <a:ext cx="1151277" cy="523220"/>
          </a:xfrm>
          <a:prstGeom prst="rect">
            <a:avLst/>
          </a:prstGeom>
          <a:noFill/>
        </p:spPr>
        <p:txBody>
          <a:bodyPr wrap="none" rtlCol="0">
            <a:spAutoFit/>
          </a:bodyPr>
          <a:lstStyle/>
          <a:p>
            <a:r>
              <a:rPr lang="en-US" sz="1400" b="1" dirty="0" err="1"/>
              <a:t>Thanusan</a:t>
            </a:r>
            <a:r>
              <a:rPr lang="en-US" sz="1400" b="1" dirty="0"/>
              <a:t> M.</a:t>
            </a:r>
          </a:p>
          <a:p>
            <a:r>
              <a:rPr lang="en-US" sz="1400" b="1" dirty="0"/>
              <a:t> IT21175848</a:t>
            </a:r>
          </a:p>
        </p:txBody>
      </p:sp>
      <p:sp>
        <p:nvSpPr>
          <p:cNvPr id="2" name="Freeform 9">
            <a:extLst>
              <a:ext uri="{FF2B5EF4-FFF2-40B4-BE49-F238E27FC236}">
                <a16:creationId xmlns:a16="http://schemas.microsoft.com/office/drawing/2014/main" id="{D902845C-26A4-C04C-1858-6B5610403CD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044E9794-1089-C5E2-82B3-0B99B9D8B664}"/>
              </a:ext>
            </a:extLst>
          </p:cNvPr>
          <p:cNvSpPr/>
          <p:nvPr/>
        </p:nvSpPr>
        <p:spPr>
          <a:xfrm>
            <a:off x="10134600" y="583857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5" name="Picture 4" descr="A person with a beard smiling">
            <a:extLst>
              <a:ext uri="{FF2B5EF4-FFF2-40B4-BE49-F238E27FC236}">
                <a16:creationId xmlns:a16="http://schemas.microsoft.com/office/drawing/2014/main" id="{EA54E28D-B564-4C68-1F3F-79BDBBFE9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928119"/>
            <a:ext cx="2212216" cy="2484278"/>
          </a:xfrm>
          <a:prstGeom prst="rect">
            <a:avLst/>
          </a:prstGeom>
          <a:effectLst>
            <a:outerShdw blurRad="254000" dist="127000" dir="5400000" algn="ctr" rotWithShape="0">
              <a:srgbClr val="000000">
                <a:alpha val="70000"/>
              </a:srgbClr>
            </a:outerShdw>
          </a:effectLst>
        </p:spPr>
      </p:pic>
      <p:pic>
        <p:nvPicPr>
          <p:cNvPr id="7" name="Picture 6" descr="A person with a mustache and beard">
            <a:extLst>
              <a:ext uri="{FF2B5EF4-FFF2-40B4-BE49-F238E27FC236}">
                <a16:creationId xmlns:a16="http://schemas.microsoft.com/office/drawing/2014/main" id="{7F25186A-4B8C-6A8D-0FDA-FFC58466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638" y="1973422"/>
            <a:ext cx="2227373" cy="2463220"/>
          </a:xfrm>
          <a:prstGeom prst="rect">
            <a:avLst/>
          </a:prstGeom>
          <a:effectLst>
            <a:outerShdw blurRad="254000" dist="127000" dir="5400000" algn="ctr" rotWithShape="0">
              <a:srgbClr val="000000">
                <a:alpha val="70000"/>
              </a:srgbClr>
            </a:outerShdw>
          </a:effectLst>
        </p:spPr>
      </p:pic>
      <p:pic>
        <p:nvPicPr>
          <p:cNvPr id="26" name="Picture 25" descr="A person sitting on a bench&#10;&#10;Description automatically generated">
            <a:extLst>
              <a:ext uri="{FF2B5EF4-FFF2-40B4-BE49-F238E27FC236}">
                <a16:creationId xmlns:a16="http://schemas.microsoft.com/office/drawing/2014/main" id="{85DAB30C-D0BC-9735-9243-EB9046D733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1800" y="1991016"/>
            <a:ext cx="2208950" cy="2445626"/>
          </a:xfrm>
          <a:prstGeom prst="rect">
            <a:avLst/>
          </a:prstGeom>
          <a:effectLst>
            <a:outerShdw blurRad="254000" dist="127000" dir="5400000" algn="ctr" rotWithShape="0">
              <a:srgbClr val="000000">
                <a:alpha val="70000"/>
              </a:srgbClr>
            </a:outerShdw>
          </a:effectLst>
        </p:spPr>
      </p:pic>
      <p:pic>
        <p:nvPicPr>
          <p:cNvPr id="6" name="Picture 5" descr="A person in a white shirt&#10;&#10;Description automatically generated">
            <a:extLst>
              <a:ext uri="{FF2B5EF4-FFF2-40B4-BE49-F238E27FC236}">
                <a16:creationId xmlns:a16="http://schemas.microsoft.com/office/drawing/2014/main" id="{07F111F7-5A2E-3407-AB41-640DA8611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6601" y="1981200"/>
            <a:ext cx="2208950" cy="2445626"/>
          </a:xfrm>
          <a:prstGeom prst="rect">
            <a:avLst/>
          </a:prstGeom>
        </p:spPr>
      </p:pic>
    </p:spTree>
    <p:extLst>
      <p:ext uri="{BB962C8B-B14F-4D97-AF65-F5344CB8AC3E}">
        <p14:creationId xmlns:p14="http://schemas.microsoft.com/office/powerpoint/2010/main" val="166345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5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7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FC7C4591-4E3A-66C8-666B-15FB0CC5C88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a:t>
            </a:r>
            <a:r>
              <a:rPr lang="en-US" sz="1800" b="1" dirty="0">
                <a:solidFill>
                  <a:schemeClr val="tx1"/>
                </a:solidFill>
              </a:rPr>
              <a:t>|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4" name="Picture 3" descr="A diagram with text on it&#10;&#10;Description automatically generated with medium confidence">
            <a:extLst>
              <a:ext uri="{FF2B5EF4-FFF2-40B4-BE49-F238E27FC236}">
                <a16:creationId xmlns:a16="http://schemas.microsoft.com/office/drawing/2014/main" id="{2B78D82F-DEF1-0075-60FB-1616918B2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4" y="1005697"/>
            <a:ext cx="11734800" cy="4846606"/>
          </a:xfrm>
          <a:prstGeom prst="rect">
            <a:avLst/>
          </a:prstGeom>
        </p:spPr>
      </p:pic>
    </p:spTree>
    <p:extLst>
      <p:ext uri="{BB962C8B-B14F-4D97-AF65-F5344CB8AC3E}">
        <p14:creationId xmlns:p14="http://schemas.microsoft.com/office/powerpoint/2010/main" val="212671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7" name="Rectangle 6">
            <a:extLst>
              <a:ext uri="{FF2B5EF4-FFF2-40B4-BE49-F238E27FC236}">
                <a16:creationId xmlns:a16="http://schemas.microsoft.com/office/drawing/2014/main" id="{1C69EF5B-BC35-7099-7FB7-C5EDF28EC0C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TextBox 3">
            <a:extLst>
              <a:ext uri="{FF2B5EF4-FFF2-40B4-BE49-F238E27FC236}">
                <a16:creationId xmlns:a16="http://schemas.microsoft.com/office/drawing/2014/main" id="{12CD4B23-05B7-DAAB-4733-F67577501A9A}"/>
              </a:ext>
            </a:extLst>
          </p:cNvPr>
          <p:cNvSpPr txBox="1"/>
          <p:nvPr/>
        </p:nvSpPr>
        <p:spPr>
          <a:xfrm>
            <a:off x="685800" y="780977"/>
            <a:ext cx="11049000" cy="5597430"/>
          </a:xfrm>
          <a:prstGeom prst="rect">
            <a:avLst/>
          </a:prstGeom>
          <a:noFill/>
        </p:spPr>
        <p:txBody>
          <a:bodyPr wrap="square" rtlCol="0">
            <a:spAutoFit/>
          </a:bodyPr>
          <a:lstStyle/>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[1] "GSM and GPS-Based Vehicle Tracking System," Electronics For You,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4"/>
              </a:rPr>
              <a:t>https://www.electronicsforu.com/electronics-projects/hardware-diy/gsm-gps-based-vehicle-tracking-system</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[2] V. Kumar, "Vehicle Number Plate Detection System Using Image Processing Approach," ResearchGate,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5"/>
              </a:rPr>
              <a:t>https://www.researchgate.net/publication/375883893_Vehicle_Number_Plate_Detection_System_Using_Image_Processing_Approach#:~:text=The%20number%20plate%20region%20in,contains%20the%20specific%20vehicle%20information</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[3]S. Du, M. Ibrahim, M. Shehata, and W. </a:t>
            </a:r>
            <a:r>
              <a:rPr lang="en-GB" sz="1500" kern="100" dirty="0" err="1">
                <a:effectLst/>
                <a:latin typeface="Aptos" panose="020B0004020202020204" pitchFamily="34" charset="0"/>
                <a:ea typeface="Aptos" panose="020B0004020202020204" pitchFamily="34" charset="0"/>
                <a:cs typeface="Latha" panose="020B0604020202020204" pitchFamily="34" charset="0"/>
              </a:rPr>
              <a:t>Badawy</a:t>
            </a:r>
            <a:r>
              <a:rPr lang="en-GB" sz="1500" kern="100" dirty="0">
                <a:effectLst/>
                <a:latin typeface="Aptos" panose="020B0004020202020204" pitchFamily="34" charset="0"/>
                <a:ea typeface="Aptos" panose="020B0004020202020204" pitchFamily="34" charset="0"/>
                <a:cs typeface="Latha" panose="020B0604020202020204" pitchFamily="34" charset="0"/>
              </a:rPr>
              <a:t>, "Automatic license plate recognition (ALPR): A state-of-the-art review," in IEEE Transactions on Circuits and Systems for Video Technology, vol. 23, no. 2, pp. 311-325, Feb. 2013, </a:t>
            </a:r>
            <a:r>
              <a:rPr lang="en-GB" sz="1500" kern="100" dirty="0" err="1">
                <a:effectLst/>
                <a:latin typeface="Aptos" panose="020B0004020202020204" pitchFamily="34" charset="0"/>
                <a:ea typeface="Aptos" panose="020B0004020202020204" pitchFamily="34" charset="0"/>
                <a:cs typeface="Latha" panose="020B0604020202020204" pitchFamily="34" charset="0"/>
              </a:rPr>
              <a:t>doi</a:t>
            </a:r>
            <a:r>
              <a:rPr lang="en-GB" sz="1500" kern="100" dirty="0">
                <a:effectLst/>
                <a:latin typeface="Aptos" panose="020B0004020202020204" pitchFamily="34" charset="0"/>
                <a:ea typeface="Aptos" panose="020B0004020202020204" pitchFamily="34" charset="0"/>
                <a:cs typeface="Latha" panose="020B0604020202020204" pitchFamily="34" charset="0"/>
              </a:rPr>
              <a:t>: 10.1109/TCSVT.2012.2203741.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6"/>
              </a:rPr>
              <a:t>https://ieeexplore.ieee.org/document/6143420</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[4]"Places API Overview," Google Maps Documentation,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7"/>
              </a:rPr>
              <a:t>https://developers.google.com/maps/documentation/places/web-service/overview</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[5]"Notifications: Track Your Vehicle with Ease," GPS-Trace Blog,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8"/>
              </a:rPr>
              <a:t>https://gps-trace.com/en/blog/notifications-track-your-vehicle-with-ease#:~:text=Geofence%20alerts%20allow%20you%20to,of%20or%20into%20those%20boundaries.&amp;text=They%20make%20it%20clear%20if,with%20which%20it%20is%20used.&amp;text=Trip%20notifications%20can%20be%20used,start%2Fend%20of%20a%20trip</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22394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4250" y="3810000"/>
            <a:ext cx="11207750" cy="2852737"/>
          </a:xfrm>
        </p:spPr>
        <p:txBody>
          <a:bodyPr/>
          <a:lstStyle/>
          <a:p>
            <a:r>
              <a:rPr lang="en-US" sz="4000" b="1" dirty="0"/>
              <a:t>IT21192050</a:t>
            </a:r>
            <a:r>
              <a:rPr lang="en-US" b="1" dirty="0"/>
              <a:t> |</a:t>
            </a:r>
            <a:r>
              <a:rPr lang="en-US" sz="4000" b="1" dirty="0" err="1"/>
              <a:t>Rajapaksha</a:t>
            </a:r>
            <a:r>
              <a:rPr lang="en-US" sz="4000" b="1" dirty="0"/>
              <a:t> R.L.H.P.</a:t>
            </a:r>
            <a:br>
              <a:rPr lang="en-US" sz="4000" b="1" dirty="0"/>
            </a:b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84250" y="3454154"/>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sitting on a bench&#10;&#10;Description automatically generated">
            <a:extLst>
              <a:ext uri="{FF2B5EF4-FFF2-40B4-BE49-F238E27FC236}">
                <a16:creationId xmlns:a16="http://schemas.microsoft.com/office/drawing/2014/main" id="{36AAA254-0BF5-EF70-F52F-E051C5F281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909" y="2031496"/>
            <a:ext cx="2669416" cy="2997704"/>
          </a:xfrm>
          <a:prstGeom prst="rect">
            <a:avLst/>
          </a:prstGeom>
          <a:effectLst>
            <a:outerShdw blurRad="254000" dist="127000" dir="5400000" algn="ctr" rotWithShape="0">
              <a:srgbClr val="000000">
                <a:alpha val="70000"/>
              </a:srgbClr>
            </a:outerShdw>
          </a:effectLst>
        </p:spPr>
      </p:pic>
      <p:sp>
        <p:nvSpPr>
          <p:cNvPr id="4" name="Rectangle 3">
            <a:extLst>
              <a:ext uri="{FF2B5EF4-FFF2-40B4-BE49-F238E27FC236}">
                <a16:creationId xmlns:a16="http://schemas.microsoft.com/office/drawing/2014/main" id="{3D4E2AA7-B7CD-19DB-6548-CE83B7A4D413}"/>
              </a:ext>
            </a:extLst>
          </p:cNvPr>
          <p:cNvSpPr/>
          <p:nvPr/>
        </p:nvSpPr>
        <p:spPr>
          <a:xfrm>
            <a:off x="2667000" y="6553200"/>
            <a:ext cx="5638800" cy="3048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9AC845-4714-6EE0-97DA-E03923A71A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94394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37331 -0.26273 " pathEditMode="relative" rAng="0" ptsTypes="AA">
                                      <p:cBhvr>
                                        <p:cTn id="6" dur="2000" fill="hold"/>
                                        <p:tgtEl>
                                          <p:spTgt spid="8"/>
                                        </p:tgtEl>
                                        <p:attrNameLst>
                                          <p:attrName>ppt_x</p:attrName>
                                          <p:attrName>ppt_y</p:attrName>
                                        </p:attrNameLst>
                                      </p:cBhvr>
                                      <p:rCtr x="18659" y="-13148"/>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581400" y="272009"/>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762000" y="1300719"/>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15658" y="1884595"/>
            <a:ext cx="10896600" cy="3682034"/>
          </a:xfrm>
          <a:prstGeom prst="rect">
            <a:avLst/>
          </a:prstGeom>
          <a:noFill/>
        </p:spPr>
        <p:txBody>
          <a:bodyPr wrap="square" rtlCol="0">
            <a:spAutoFit/>
          </a:bodyPr>
          <a:lstStyle/>
          <a:p>
            <a:pPr marL="800100" marR="0" indent="-342900">
              <a:lnSpc>
                <a:spcPct val="107000"/>
              </a:lnSpc>
              <a:spcBef>
                <a:spcPts val="0"/>
              </a:spcBef>
              <a:spcAft>
                <a:spcPts val="0"/>
              </a:spcAft>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Due to competition among buses, terrible accidents occur.       </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A 2022 survey in Sri Lanka on bus accidents shows</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private buses: 172 [1]</a:t>
            </a:r>
          </a:p>
          <a:p>
            <a:pPr marL="4572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SLTB buses: 63 [1]</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Passengers' ability to reach their destination comfortably. </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public transport is not comfortable, many people prefer to travel by their own 	    	vehicles.</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Avoid missing the waiting bus.</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a waiting bus is missed, the passenger's time is wasted.</a:t>
            </a:r>
          </a:p>
          <a:p>
            <a:pPr marL="457200" marR="0">
              <a:lnSpc>
                <a:spcPct val="107000"/>
              </a:lnSpc>
              <a:spcBef>
                <a:spcPts val="0"/>
              </a:spcBef>
              <a:spcAft>
                <a:spcPts val="0"/>
              </a:spcAft>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1" name="Picture 10" descr="A red bus with a black background">
            <a:extLst>
              <a:ext uri="{FF2B5EF4-FFF2-40B4-BE49-F238E27FC236}">
                <a16:creationId xmlns:a16="http://schemas.microsoft.com/office/drawing/2014/main" id="{3684A046-8D11-3A13-870B-143B35AAB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3061661"/>
            <a:ext cx="5429990" cy="3257994"/>
          </a:xfrm>
          <a:prstGeom prst="rect">
            <a:avLst/>
          </a:prstGeom>
        </p:spPr>
      </p:pic>
    </p:spTree>
    <p:extLst>
      <p:ext uri="{BB962C8B-B14F-4D97-AF65-F5344CB8AC3E}">
        <p14:creationId xmlns:p14="http://schemas.microsoft.com/office/powerpoint/2010/main" val="13777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35" presetClass="path" presetSubtype="0" accel="50000" decel="50000" fill="hold" nodeType="withEffect">
                                  <p:stCondLst>
                                    <p:cond delay="750"/>
                                  </p:stCondLst>
                                  <p:childTnLst>
                                    <p:animMotion origin="layout" path="M 2.22045E-16 2.22222E-6 L -0.34766 0.0706 " pathEditMode="relative" rAng="0" ptsTypes="AA">
                                      <p:cBhvr>
                                        <p:cTn id="21" dur="2000" fill="hold"/>
                                        <p:tgtEl>
                                          <p:spTgt spid="11"/>
                                        </p:tgtEl>
                                        <p:attrNameLst>
                                          <p:attrName>ppt_x</p:attrName>
                                          <p:attrName>ppt_y</p:attrName>
                                        </p:attrNameLst>
                                      </p:cBhvr>
                                      <p:rCtr x="-17188"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6F032B79-DB79-48E8-8BCB-4C13A769BF50}"/>
              </a:ext>
            </a:extLst>
          </p:cNvPr>
          <p:cNvPicPr>
            <a:picLocks noChangeAspect="1"/>
          </p:cNvPicPr>
          <p:nvPr/>
        </p:nvPicPr>
        <p:blipFill>
          <a:blip r:embed="rId4"/>
          <a:stretch>
            <a:fillRect/>
          </a:stretch>
        </p:blipFill>
        <p:spPr>
          <a:xfrm>
            <a:off x="4648200" y="225486"/>
            <a:ext cx="10553091" cy="1450974"/>
          </a:xfrm>
          <a:prstGeom prst="rect">
            <a:avLst/>
          </a:prstGeom>
        </p:spPr>
      </p:pic>
      <p:sp>
        <p:nvSpPr>
          <p:cNvPr id="8" name="Rectangle 7">
            <a:extLst>
              <a:ext uri="{FF2B5EF4-FFF2-40B4-BE49-F238E27FC236}">
                <a16:creationId xmlns:a16="http://schemas.microsoft.com/office/drawing/2014/main" id="{CFBC0265-465C-1348-F553-4BF7FBA13024}"/>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ECA891-2D18-A185-8C8F-569636F11CCE}"/>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sp>
        <p:nvSpPr>
          <p:cNvPr id="10" name="TextBox 9">
            <a:extLst>
              <a:ext uri="{FF2B5EF4-FFF2-40B4-BE49-F238E27FC236}">
                <a16:creationId xmlns:a16="http://schemas.microsoft.com/office/drawing/2014/main" id="{609E6FC2-373E-48DE-C5F4-1349EFE456A8}"/>
              </a:ext>
            </a:extLst>
          </p:cNvPr>
          <p:cNvSpPr txBox="1"/>
          <p:nvPr/>
        </p:nvSpPr>
        <p:spPr>
          <a:xfrm>
            <a:off x="609600" y="1524000"/>
            <a:ext cx="4495800" cy="4102213"/>
          </a:xfrm>
          <a:prstGeom prst="rect">
            <a:avLst/>
          </a:prstGeom>
          <a:noFill/>
        </p:spPr>
        <p:txBody>
          <a:bodyPr wrap="square" rtlCol="0">
            <a:spAutoFit/>
          </a:bodyPr>
          <a:lstStyle/>
          <a:p>
            <a:pPr>
              <a:lnSpc>
                <a:spcPct val="107000"/>
              </a:lnSpc>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A -    </a:t>
            </a:r>
            <a:r>
              <a:rPr lang="en-US" sz="1600" kern="100" dirty="0">
                <a:effectLst/>
                <a:latin typeface="Aptos" panose="020B0004020202020204" pitchFamily="34" charset="0"/>
                <a:ea typeface="Aptos" panose="020B0004020202020204" pitchFamily="34" charset="0"/>
                <a:cs typeface="Iskoola Pota" panose="020B0502040204020203" pitchFamily="34" charset="0"/>
              </a:rPr>
              <a:t>IoT-based bus monitoring system using a mobile app for real-time tracking of bus location, seat availability, and passenger activities, enhancing service efficiency and management.</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B -  IoT-based system improves Sri Lanka's public transport with real-time bus tracking, automated ticketing, and smart card authentication for enhanced service efficiency.</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C-  IoT-based GPS vehicle tracking and theft detection system using Google Cloud IoT Core and Firebase for real-time location monitoring and theft alerts via a web interface.</a:t>
            </a:r>
          </a:p>
          <a:p>
            <a:endParaRPr lang="en-US" dirty="0"/>
          </a:p>
        </p:txBody>
      </p:sp>
      <p:graphicFrame>
        <p:nvGraphicFramePr>
          <p:cNvPr id="11" name="Table 10">
            <a:extLst>
              <a:ext uri="{FF2B5EF4-FFF2-40B4-BE49-F238E27FC236}">
                <a16:creationId xmlns:a16="http://schemas.microsoft.com/office/drawing/2014/main" id="{4ABC3658-B386-8EB3-A87A-D629E7A2DE41}"/>
              </a:ext>
            </a:extLst>
          </p:cNvPr>
          <p:cNvGraphicFramePr>
            <a:graphicFrameLocks noGrp="1"/>
          </p:cNvGraphicFramePr>
          <p:nvPr>
            <p:extLst>
              <p:ext uri="{D42A27DB-BD31-4B8C-83A1-F6EECF244321}">
                <p14:modId xmlns:p14="http://schemas.microsoft.com/office/powerpoint/2010/main" val="1938118972"/>
              </p:ext>
            </p:extLst>
          </p:nvPr>
        </p:nvGraphicFramePr>
        <p:xfrm>
          <a:off x="5675050" y="2054828"/>
          <a:ext cx="6288350" cy="2861186"/>
        </p:xfrm>
        <a:graphic>
          <a:graphicData uri="http://schemas.openxmlformats.org/drawingml/2006/table">
            <a:tbl>
              <a:tblPr firstRow="1" firstCol="1" bandRow="1">
                <a:tableStyleId>{5C22544A-7EE6-4342-B048-85BDC9FD1C3A}</a:tableStyleId>
              </a:tblPr>
              <a:tblGrid>
                <a:gridCol w="1123617">
                  <a:extLst>
                    <a:ext uri="{9D8B030D-6E8A-4147-A177-3AD203B41FA5}">
                      <a16:colId xmlns:a16="http://schemas.microsoft.com/office/drawing/2014/main" val="2065579731"/>
                    </a:ext>
                  </a:extLst>
                </a:gridCol>
                <a:gridCol w="1098509">
                  <a:extLst>
                    <a:ext uri="{9D8B030D-6E8A-4147-A177-3AD203B41FA5}">
                      <a16:colId xmlns:a16="http://schemas.microsoft.com/office/drawing/2014/main" val="3314728143"/>
                    </a:ext>
                  </a:extLst>
                </a:gridCol>
                <a:gridCol w="1124314">
                  <a:extLst>
                    <a:ext uri="{9D8B030D-6E8A-4147-A177-3AD203B41FA5}">
                      <a16:colId xmlns:a16="http://schemas.microsoft.com/office/drawing/2014/main" val="2192932709"/>
                    </a:ext>
                  </a:extLst>
                </a:gridCol>
                <a:gridCol w="1123617">
                  <a:extLst>
                    <a:ext uri="{9D8B030D-6E8A-4147-A177-3AD203B41FA5}">
                      <a16:colId xmlns:a16="http://schemas.microsoft.com/office/drawing/2014/main" val="1501181853"/>
                    </a:ext>
                  </a:extLst>
                </a:gridCol>
                <a:gridCol w="979939">
                  <a:extLst>
                    <a:ext uri="{9D8B030D-6E8A-4147-A177-3AD203B41FA5}">
                      <a16:colId xmlns:a16="http://schemas.microsoft.com/office/drawing/2014/main" val="2435533409"/>
                    </a:ext>
                  </a:extLst>
                </a:gridCol>
                <a:gridCol w="838354">
                  <a:extLst>
                    <a:ext uri="{9D8B030D-6E8A-4147-A177-3AD203B41FA5}">
                      <a16:colId xmlns:a16="http://schemas.microsoft.com/office/drawing/2014/main" val="2468215627"/>
                    </a:ext>
                  </a:extLst>
                </a:gridCol>
              </a:tblGrid>
              <a:tr h="1526572">
                <a:tc>
                  <a:txBody>
                    <a:bodyPr/>
                    <a:lstStyle/>
                    <a:p>
                      <a:pPr marL="0" marR="0">
                        <a:lnSpc>
                          <a:spcPct val="107000"/>
                        </a:lnSpc>
                        <a:spcBef>
                          <a:spcPts val="0"/>
                        </a:spcBef>
                        <a:spcAft>
                          <a:spcPts val="0"/>
                        </a:spcAft>
                        <a:tabLst>
                          <a:tab pos="3581400" algn="l"/>
                        </a:tabLst>
                      </a:pPr>
                      <a:r>
                        <a:rPr lang="en-US" sz="1100" kern="100">
                          <a:effectLst/>
                        </a:rPr>
                        <a:t>Application Reference</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distance between a bus and the bus in front of it.</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passengers boarding from the next stop.</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Passengers can get an idea about the seat availability of the bus.</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dirty="0">
                          <a:effectLst/>
                        </a:rPr>
                        <a:t>Use HTTP for pass the data</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Connect the IoT device to the internet using a GSM/GPRS module.</a:t>
                      </a:r>
                    </a:p>
                    <a:p>
                      <a:pPr marL="0" marR="0">
                        <a:lnSpc>
                          <a:spcPct val="107000"/>
                        </a:lnSpc>
                        <a:spcBef>
                          <a:spcPts val="0"/>
                        </a:spcBef>
                        <a:spcAft>
                          <a:spcPts val="0"/>
                        </a:spcAft>
                        <a:tabLst>
                          <a:tab pos="3581400" algn="l"/>
                        </a:tabLst>
                      </a:pPr>
                      <a:r>
                        <a:rPr lang="en-US" sz="1100" kern="100">
                          <a:effectLst/>
                        </a:rPr>
                        <a:t> </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410912186"/>
                  </a:ext>
                </a:extLst>
              </a:tr>
              <a:tr h="300768">
                <a:tc>
                  <a:txBody>
                    <a:bodyPr/>
                    <a:lstStyle/>
                    <a:p>
                      <a:pPr marL="0" marR="0">
                        <a:lnSpc>
                          <a:spcPct val="107000"/>
                        </a:lnSpc>
                        <a:spcBef>
                          <a:spcPts val="0"/>
                        </a:spcBef>
                        <a:spcAft>
                          <a:spcPts val="0"/>
                        </a:spcAft>
                        <a:tabLst>
                          <a:tab pos="3581400" algn="l"/>
                        </a:tabLst>
                      </a:pPr>
                      <a:r>
                        <a:rPr lang="en-US" sz="1100" kern="100">
                          <a:effectLst/>
                        </a:rPr>
                        <a:t>Research 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3145822110"/>
                  </a:ext>
                </a:extLst>
              </a:tr>
              <a:tr h="304800">
                <a:tc>
                  <a:txBody>
                    <a:bodyPr/>
                    <a:lstStyle/>
                    <a:p>
                      <a:pPr marL="0" marR="0">
                        <a:lnSpc>
                          <a:spcPct val="107000"/>
                        </a:lnSpc>
                        <a:spcBef>
                          <a:spcPts val="0"/>
                        </a:spcBef>
                        <a:spcAft>
                          <a:spcPts val="0"/>
                        </a:spcAft>
                        <a:tabLst>
                          <a:tab pos="3581400" algn="l"/>
                        </a:tabLst>
                      </a:pPr>
                      <a:r>
                        <a:rPr lang="en-US" sz="1100" kern="100">
                          <a:effectLst/>
                        </a:rPr>
                        <a:t>Research B</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53978591"/>
                  </a:ext>
                </a:extLst>
              </a:tr>
              <a:tr h="304800">
                <a:tc>
                  <a:txBody>
                    <a:bodyPr/>
                    <a:lstStyle/>
                    <a:p>
                      <a:pPr marL="0" marR="0">
                        <a:lnSpc>
                          <a:spcPct val="107000"/>
                        </a:lnSpc>
                        <a:spcBef>
                          <a:spcPts val="0"/>
                        </a:spcBef>
                        <a:spcAft>
                          <a:spcPts val="0"/>
                        </a:spcAft>
                        <a:tabLst>
                          <a:tab pos="3581400" algn="l"/>
                        </a:tabLst>
                      </a:pPr>
                      <a:r>
                        <a:rPr lang="en-US" sz="1100" kern="100">
                          <a:effectLst/>
                        </a:rPr>
                        <a:t>Research C</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4119781530"/>
                  </a:ext>
                </a:extLst>
              </a:tr>
              <a:tr h="424246">
                <a:tc>
                  <a:txBody>
                    <a:bodyPr/>
                    <a:lstStyle/>
                    <a:p>
                      <a:pPr marL="0" marR="0">
                        <a:lnSpc>
                          <a:spcPct val="107000"/>
                        </a:lnSpc>
                        <a:spcBef>
                          <a:spcPts val="0"/>
                        </a:spcBef>
                        <a:spcAft>
                          <a:spcPts val="0"/>
                        </a:spcAft>
                        <a:tabLst>
                          <a:tab pos="3581400" algn="l"/>
                        </a:tabLst>
                      </a:pPr>
                      <a:r>
                        <a:rPr lang="en-US" sz="1100" kern="100" dirty="0">
                          <a:effectLst/>
                        </a:rPr>
                        <a:t>Proposed System</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dirty="0">
                          <a:effectLst/>
                        </a:rPr>
                        <a:t> </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86637598"/>
                  </a:ext>
                </a:extLst>
              </a:tr>
            </a:tbl>
          </a:graphicData>
        </a:graphic>
      </p:graphicFrame>
      <p:pic>
        <p:nvPicPr>
          <p:cNvPr id="12" name="Graphic 11" descr="Close with solid fill">
            <a:extLst>
              <a:ext uri="{FF2B5EF4-FFF2-40B4-BE49-F238E27FC236}">
                <a16:creationId xmlns:a16="http://schemas.microsoft.com/office/drawing/2014/main" id="{C3D5E276-2526-15FC-8943-8564C48AC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1" y="3650632"/>
            <a:ext cx="173219" cy="173219"/>
          </a:xfrm>
          <a:prstGeom prst="rect">
            <a:avLst/>
          </a:prstGeom>
        </p:spPr>
      </p:pic>
      <p:pic>
        <p:nvPicPr>
          <p:cNvPr id="13" name="Graphic 12" descr="Close with solid fill">
            <a:extLst>
              <a:ext uri="{FF2B5EF4-FFF2-40B4-BE49-F238E27FC236}">
                <a16:creationId xmlns:a16="http://schemas.microsoft.com/office/drawing/2014/main" id="{404D6391-871A-C117-3732-BA10AF32DA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0" y="3998057"/>
            <a:ext cx="173219" cy="173219"/>
          </a:xfrm>
          <a:prstGeom prst="rect">
            <a:avLst/>
          </a:prstGeom>
        </p:spPr>
      </p:pic>
      <p:pic>
        <p:nvPicPr>
          <p:cNvPr id="14" name="Graphic 13" descr="Close with solid fill">
            <a:extLst>
              <a:ext uri="{FF2B5EF4-FFF2-40B4-BE49-F238E27FC236}">
                <a16:creationId xmlns:a16="http://schemas.microsoft.com/office/drawing/2014/main" id="{A68ACEAE-FCD3-9412-F33A-91CD5271A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79" y="4250502"/>
            <a:ext cx="173219" cy="173219"/>
          </a:xfrm>
          <a:prstGeom prst="rect">
            <a:avLst/>
          </a:prstGeom>
        </p:spPr>
      </p:pic>
      <p:pic>
        <p:nvPicPr>
          <p:cNvPr id="15" name="Graphic 14" descr="Close with solid fill">
            <a:extLst>
              <a:ext uri="{FF2B5EF4-FFF2-40B4-BE49-F238E27FC236}">
                <a16:creationId xmlns:a16="http://schemas.microsoft.com/office/drawing/2014/main" id="{AF97C1DC-0636-4CA2-84F8-7461D687F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3665963"/>
            <a:ext cx="173219" cy="173219"/>
          </a:xfrm>
          <a:prstGeom prst="rect">
            <a:avLst/>
          </a:prstGeom>
        </p:spPr>
      </p:pic>
      <p:pic>
        <p:nvPicPr>
          <p:cNvPr id="16" name="Graphic 15" descr="Close with solid fill">
            <a:extLst>
              <a:ext uri="{FF2B5EF4-FFF2-40B4-BE49-F238E27FC236}">
                <a16:creationId xmlns:a16="http://schemas.microsoft.com/office/drawing/2014/main" id="{49567EB6-3473-B2E0-9228-EC2179E001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4016096"/>
            <a:ext cx="173219" cy="173219"/>
          </a:xfrm>
          <a:prstGeom prst="rect">
            <a:avLst/>
          </a:prstGeom>
        </p:spPr>
      </p:pic>
      <p:pic>
        <p:nvPicPr>
          <p:cNvPr id="17" name="Graphic 16" descr="Close with solid fill">
            <a:extLst>
              <a:ext uri="{FF2B5EF4-FFF2-40B4-BE49-F238E27FC236}">
                <a16:creationId xmlns:a16="http://schemas.microsoft.com/office/drawing/2014/main" id="{71922431-7AF7-9CCB-0AE9-DEDD6BE5B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999" y="4279620"/>
            <a:ext cx="173219" cy="173219"/>
          </a:xfrm>
          <a:prstGeom prst="rect">
            <a:avLst/>
          </a:prstGeom>
        </p:spPr>
      </p:pic>
      <p:pic>
        <p:nvPicPr>
          <p:cNvPr id="18" name="Graphic 17" descr="Close with solid fill">
            <a:extLst>
              <a:ext uri="{FF2B5EF4-FFF2-40B4-BE49-F238E27FC236}">
                <a16:creationId xmlns:a16="http://schemas.microsoft.com/office/drawing/2014/main" id="{9C598A53-6D92-A3D4-DABC-8FBF3A276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9" y="3701809"/>
            <a:ext cx="173219" cy="173219"/>
          </a:xfrm>
          <a:prstGeom prst="rect">
            <a:avLst/>
          </a:prstGeom>
        </p:spPr>
      </p:pic>
      <p:pic>
        <p:nvPicPr>
          <p:cNvPr id="20" name="Graphic 19" descr="Close with solid fill">
            <a:extLst>
              <a:ext uri="{FF2B5EF4-FFF2-40B4-BE49-F238E27FC236}">
                <a16:creationId xmlns:a16="http://schemas.microsoft.com/office/drawing/2014/main" id="{F882FA32-2E3B-26AB-A885-1D43CC11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8" y="4271872"/>
            <a:ext cx="173219" cy="173219"/>
          </a:xfrm>
          <a:prstGeom prst="rect">
            <a:avLst/>
          </a:prstGeom>
        </p:spPr>
      </p:pic>
      <p:pic>
        <p:nvPicPr>
          <p:cNvPr id="21" name="Graphic 20" descr="Close with solid fill">
            <a:extLst>
              <a:ext uri="{FF2B5EF4-FFF2-40B4-BE49-F238E27FC236}">
                <a16:creationId xmlns:a16="http://schemas.microsoft.com/office/drawing/2014/main" id="{4B0CDB29-9C47-57A7-F69C-EDFD7A5E6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8" y="3665963"/>
            <a:ext cx="173219" cy="173219"/>
          </a:xfrm>
          <a:prstGeom prst="rect">
            <a:avLst/>
          </a:prstGeom>
        </p:spPr>
      </p:pic>
      <p:pic>
        <p:nvPicPr>
          <p:cNvPr id="22" name="Graphic 21" descr="Close with solid fill">
            <a:extLst>
              <a:ext uri="{FF2B5EF4-FFF2-40B4-BE49-F238E27FC236}">
                <a16:creationId xmlns:a16="http://schemas.microsoft.com/office/drawing/2014/main" id="{69F74581-548F-9887-D159-BC7284DD1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6" y="3998056"/>
            <a:ext cx="173219" cy="173219"/>
          </a:xfrm>
          <a:prstGeom prst="rect">
            <a:avLst/>
          </a:prstGeom>
        </p:spPr>
      </p:pic>
      <p:pic>
        <p:nvPicPr>
          <p:cNvPr id="23" name="Graphic 22" descr="Close with solid fill">
            <a:extLst>
              <a:ext uri="{FF2B5EF4-FFF2-40B4-BE49-F238E27FC236}">
                <a16:creationId xmlns:a16="http://schemas.microsoft.com/office/drawing/2014/main" id="{B2928EEB-BF73-7AD5-AA6D-D9CBF3145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1638" y="3693076"/>
            <a:ext cx="173219" cy="173219"/>
          </a:xfrm>
          <a:prstGeom prst="rect">
            <a:avLst/>
          </a:prstGeom>
        </p:spPr>
      </p:pic>
      <p:pic>
        <p:nvPicPr>
          <p:cNvPr id="25" name="Graphic 24" descr="Checkmark with solid fill">
            <a:extLst>
              <a:ext uri="{FF2B5EF4-FFF2-40B4-BE49-F238E27FC236}">
                <a16:creationId xmlns:a16="http://schemas.microsoft.com/office/drawing/2014/main" id="{7A28DF64-196D-9160-C518-6C12D7F76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4788" y="4607733"/>
            <a:ext cx="152400" cy="152400"/>
          </a:xfrm>
          <a:prstGeom prst="rect">
            <a:avLst/>
          </a:prstGeom>
        </p:spPr>
      </p:pic>
      <p:pic>
        <p:nvPicPr>
          <p:cNvPr id="26" name="Graphic 25" descr="Checkmark with solid fill">
            <a:extLst>
              <a:ext uri="{FF2B5EF4-FFF2-40B4-BE49-F238E27FC236}">
                <a16:creationId xmlns:a16="http://schemas.microsoft.com/office/drawing/2014/main" id="{B14945E7-DA8E-DC8A-CC2F-F85E54E37B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258" y="4607733"/>
            <a:ext cx="152400" cy="152400"/>
          </a:xfrm>
          <a:prstGeom prst="rect">
            <a:avLst/>
          </a:prstGeom>
        </p:spPr>
      </p:pic>
      <p:pic>
        <p:nvPicPr>
          <p:cNvPr id="27" name="Graphic 26" descr="Checkmark with solid fill">
            <a:extLst>
              <a:ext uri="{FF2B5EF4-FFF2-40B4-BE49-F238E27FC236}">
                <a16:creationId xmlns:a16="http://schemas.microsoft.com/office/drawing/2014/main" id="{91C74F6F-0830-FA7E-4F9B-F3BCFBEA4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750" y="4607733"/>
            <a:ext cx="152400" cy="152400"/>
          </a:xfrm>
          <a:prstGeom prst="rect">
            <a:avLst/>
          </a:prstGeom>
        </p:spPr>
      </p:pic>
      <p:pic>
        <p:nvPicPr>
          <p:cNvPr id="28" name="Graphic 27" descr="Checkmark with solid fill">
            <a:extLst>
              <a:ext uri="{FF2B5EF4-FFF2-40B4-BE49-F238E27FC236}">
                <a16:creationId xmlns:a16="http://schemas.microsoft.com/office/drawing/2014/main" id="{6FA0E465-6B70-A826-FF20-2C16B15D0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7236" y="4330149"/>
            <a:ext cx="152400" cy="152400"/>
          </a:xfrm>
          <a:prstGeom prst="rect">
            <a:avLst/>
          </a:prstGeom>
        </p:spPr>
      </p:pic>
      <p:pic>
        <p:nvPicPr>
          <p:cNvPr id="29" name="Graphic 28" descr="Checkmark with solid fill">
            <a:extLst>
              <a:ext uri="{FF2B5EF4-FFF2-40B4-BE49-F238E27FC236}">
                <a16:creationId xmlns:a16="http://schemas.microsoft.com/office/drawing/2014/main" id="{01587A84-FCF5-2066-617D-953BADA75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8676" y="4604379"/>
            <a:ext cx="152400" cy="152400"/>
          </a:xfrm>
          <a:prstGeom prst="rect">
            <a:avLst/>
          </a:prstGeom>
        </p:spPr>
      </p:pic>
      <p:pic>
        <p:nvPicPr>
          <p:cNvPr id="30" name="Graphic 29" descr="Checkmark with solid fill">
            <a:extLst>
              <a:ext uri="{FF2B5EF4-FFF2-40B4-BE49-F238E27FC236}">
                <a16:creationId xmlns:a16="http://schemas.microsoft.com/office/drawing/2014/main" id="{12F28800-C517-720B-6372-3DC041C34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200" y="3957028"/>
            <a:ext cx="152400" cy="152400"/>
          </a:xfrm>
          <a:prstGeom prst="rect">
            <a:avLst/>
          </a:prstGeom>
        </p:spPr>
      </p:pic>
      <p:pic>
        <p:nvPicPr>
          <p:cNvPr id="31" name="Graphic 30" descr="Checkmark with solid fill">
            <a:extLst>
              <a:ext uri="{FF2B5EF4-FFF2-40B4-BE49-F238E27FC236}">
                <a16:creationId xmlns:a16="http://schemas.microsoft.com/office/drawing/2014/main" id="{1699758A-3E1A-113B-061D-A06FC98999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2455" y="4299399"/>
            <a:ext cx="152400" cy="152400"/>
          </a:xfrm>
          <a:prstGeom prst="rect">
            <a:avLst/>
          </a:prstGeom>
        </p:spPr>
      </p:pic>
      <p:pic>
        <p:nvPicPr>
          <p:cNvPr id="32" name="Graphic 31" descr="Checkmark with solid fill">
            <a:extLst>
              <a:ext uri="{FF2B5EF4-FFF2-40B4-BE49-F238E27FC236}">
                <a16:creationId xmlns:a16="http://schemas.microsoft.com/office/drawing/2014/main" id="{5A85FE52-4F9E-3E9D-AF11-5D3CFA350C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517" y="4604379"/>
            <a:ext cx="152400" cy="152400"/>
          </a:xfrm>
          <a:prstGeom prst="rect">
            <a:avLst/>
          </a:prstGeom>
        </p:spPr>
      </p:pic>
      <p:sp>
        <p:nvSpPr>
          <p:cNvPr id="3" name="Rectangle 2">
            <a:extLst>
              <a:ext uri="{FF2B5EF4-FFF2-40B4-BE49-F238E27FC236}">
                <a16:creationId xmlns:a16="http://schemas.microsoft.com/office/drawing/2014/main" id="{693073C9-DBD1-D024-EFBC-A1A7E15A1F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Graphic 3" descr="Checkmark with solid fill">
            <a:extLst>
              <a:ext uri="{FF2B5EF4-FFF2-40B4-BE49-F238E27FC236}">
                <a16:creationId xmlns:a16="http://schemas.microsoft.com/office/drawing/2014/main" id="{18E1FFF8-6514-5E9C-FB8A-B5DCD8125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0027" y="4006488"/>
            <a:ext cx="152400" cy="152400"/>
          </a:xfrm>
          <a:prstGeom prst="rect">
            <a:avLst/>
          </a:prstGeom>
        </p:spPr>
      </p:pic>
    </p:spTree>
    <p:extLst>
      <p:ext uri="{BB962C8B-B14F-4D97-AF65-F5344CB8AC3E}">
        <p14:creationId xmlns:p14="http://schemas.microsoft.com/office/powerpoint/2010/main" val="126976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0794492" y="6350617"/>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565383" y="2087200"/>
            <a:ext cx="5120676" cy="971292"/>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the driver be informed about the number of passengers waiting to board at the next bus stop?</a:t>
            </a:r>
            <a:endParaRPr lang="en-US" sz="1800" kern="100" dirty="0">
              <a:effectLst/>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3429000" y="4024415"/>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3398520" y="4485545"/>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reduce competition between buses and minimize collisions and road accidents?</a:t>
            </a:r>
            <a:endParaRPr lang="en-US" sz="1800" kern="100" dirty="0">
              <a:effectLst/>
              <a:latin typeface="Aptos" panose="020B0004020202020204" pitchFamily="34" charset="0"/>
              <a:ea typeface="Aptos" panose="020B0004020202020204" pitchFamily="34" charset="0"/>
              <a:cs typeface="Arial Unicode MS"/>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3235852" y="3759161"/>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107460" y="4136264"/>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636257" y="3794432"/>
            <a:ext cx="441465" cy="441465"/>
          </a:xfrm>
          <a:prstGeom prst="rect">
            <a:avLst/>
          </a:prstGeom>
          <a:effectLst>
            <a:outerShdw blurRad="254000" dist="127000" dir="5400000" algn="ctr" rotWithShape="0">
              <a:srgbClr val="000000">
                <a:alpha val="70000"/>
              </a:srgbClr>
            </a:outerShdw>
          </a:effectLst>
        </p:spPr>
      </p:pic>
      <p:sp>
        <p:nvSpPr>
          <p:cNvPr id="7" name="Flowchart: Card 6">
            <a:extLst>
              <a:ext uri="{FF2B5EF4-FFF2-40B4-BE49-F238E27FC236}">
                <a16:creationId xmlns:a16="http://schemas.microsoft.com/office/drawing/2014/main" id="{277261AB-6BA6-AC4E-7622-9C0C794CDAA4}"/>
              </a:ext>
            </a:extLst>
          </p:cNvPr>
          <p:cNvSpPr/>
          <p:nvPr/>
        </p:nvSpPr>
        <p:spPr>
          <a:xfrm flipH="1">
            <a:off x="744718" y="1762718"/>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56853A-7165-9B6F-EDB9-3D1AA05BF902}"/>
              </a:ext>
            </a:extLst>
          </p:cNvPr>
          <p:cNvSpPr txBox="1"/>
          <p:nvPr/>
        </p:nvSpPr>
        <p:spPr>
          <a:xfrm>
            <a:off x="748252" y="2304760"/>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provide a comfortable environment for passengers to reach their destination?</a:t>
            </a:r>
            <a:endParaRPr lang="en-US" sz="1800" kern="100" dirty="0">
              <a:effectLst/>
              <a:latin typeface="Aptos" panose="020B0004020202020204" pitchFamily="34" charset="0"/>
              <a:ea typeface="Aptos" panose="020B0004020202020204" pitchFamily="34" charset="0"/>
              <a:cs typeface="Arial Unicode MS"/>
            </a:endParaRPr>
          </a:p>
        </p:txBody>
      </p:sp>
      <p:pic>
        <p:nvPicPr>
          <p:cNvPr id="14" name="Graphic 13" descr="Question Mark with solid fill">
            <a:extLst>
              <a:ext uri="{FF2B5EF4-FFF2-40B4-BE49-F238E27FC236}">
                <a16:creationId xmlns:a16="http://schemas.microsoft.com/office/drawing/2014/main" id="{D431049C-65B9-222E-0C7A-5017524BDF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551570" y="1497464"/>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E99AB6FC-60BB-CA44-E3DB-216D035C48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423178" y="1874567"/>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D7CB1B8C-7610-38C6-DA9A-A8D433244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951975" y="1532735"/>
            <a:ext cx="441465" cy="441465"/>
          </a:xfrm>
          <a:prstGeom prst="rect">
            <a:avLst/>
          </a:prstGeom>
          <a:effectLst>
            <a:outerShdw blurRad="254000" dist="127000" dir="5400000" algn="ctr" rotWithShape="0">
              <a:srgbClr val="000000">
                <a:alpha val="70000"/>
              </a:srgbClr>
            </a:outerShdw>
          </a:effectLst>
        </p:spPr>
      </p:pic>
      <p:pic>
        <p:nvPicPr>
          <p:cNvPr id="27" name="Picture 26" descr="A cartoon character leaning against a question mark&#10;&#10;Description automatically generated">
            <a:extLst>
              <a:ext uri="{FF2B5EF4-FFF2-40B4-BE49-F238E27FC236}">
                <a16:creationId xmlns:a16="http://schemas.microsoft.com/office/drawing/2014/main" id="{886A2739-FADB-F960-6E72-8ED2D5AD9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56989" y="3577914"/>
            <a:ext cx="1727849" cy="2941019"/>
          </a:xfrm>
          <a:prstGeom prst="rect">
            <a:avLst/>
          </a:prstGeom>
        </p:spPr>
      </p:pic>
      <p:sp>
        <p:nvSpPr>
          <p:cNvPr id="11" name="Rectangle 10">
            <a:extLst>
              <a:ext uri="{FF2B5EF4-FFF2-40B4-BE49-F238E27FC236}">
                <a16:creationId xmlns:a16="http://schemas.microsoft.com/office/drawing/2014/main" id="{018A3D8F-9D03-ED6D-8A10-08230EBB077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01193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par>
                                <p:cTn id="85" presetID="42" presetClass="path" presetSubtype="0" accel="50000" decel="50000" fill="hold" nodeType="withEffect">
                                  <p:stCondLst>
                                    <p:cond delay="1000"/>
                                  </p:stCondLst>
                                  <p:childTnLst>
                                    <p:animMotion origin="layout" path="M 1.25E-6 -1.11111E-6 L -0.19922 0.01644 " pathEditMode="relative" rAng="0" ptsTypes="AA">
                                      <p:cBhvr>
                                        <p:cTn id="86" dur="2000" fill="hold"/>
                                        <p:tgtEl>
                                          <p:spTgt spid="27"/>
                                        </p:tgtEl>
                                        <p:attrNameLst>
                                          <p:attrName>ppt_x</p:attrName>
                                          <p:attrName>ppt_y</p:attrName>
                                        </p:attrNameLst>
                                      </p:cBhvr>
                                      <p:rCtr x="-9961"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P spid="7"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9" name="Group 18">
            <a:extLst>
              <a:ext uri="{FF2B5EF4-FFF2-40B4-BE49-F238E27FC236}">
                <a16:creationId xmlns:a16="http://schemas.microsoft.com/office/drawing/2014/main" id="{56185730-04E7-355B-7847-DB56714EFAB0}"/>
              </a:ext>
            </a:extLst>
          </p:cNvPr>
          <p:cNvGrpSpPr/>
          <p:nvPr/>
        </p:nvGrpSpPr>
        <p:grpSpPr>
          <a:xfrm>
            <a:off x="1109252" y="1290455"/>
            <a:ext cx="11022489" cy="5048572"/>
            <a:chOff x="483711" y="137270"/>
            <a:chExt cx="11555891" cy="5981682"/>
          </a:xfrm>
        </p:grpSpPr>
        <p:sp>
          <p:nvSpPr>
            <p:cNvPr id="15" name="Google Shape;421;p12">
              <a:extLst>
                <a:ext uri="{FF2B5EF4-FFF2-40B4-BE49-F238E27FC236}">
                  <a16:creationId xmlns:a16="http://schemas.microsoft.com/office/drawing/2014/main" id="{C0CCAF07-4250-7159-0DFD-A668CE5BCC90}"/>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18;p12">
              <a:extLst>
                <a:ext uri="{FF2B5EF4-FFF2-40B4-BE49-F238E27FC236}">
                  <a16:creationId xmlns:a16="http://schemas.microsoft.com/office/drawing/2014/main" id="{7D791E77-1B8E-77BB-192E-7C797E503FEB}"/>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16200000">
              <a:off x="7826475" y="-1561647"/>
              <a:ext cx="840116" cy="6249409"/>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4" name="Google Shape;430;p12">
              <a:extLst>
                <a:ext uri="{FF2B5EF4-FFF2-40B4-BE49-F238E27FC236}">
                  <a16:creationId xmlns:a16="http://schemas.microsoft.com/office/drawing/2014/main" id="{90104482-F6FD-3FAE-0708-026074DDED8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16200000">
              <a:off x="8095199" y="-154238"/>
              <a:ext cx="843729" cy="6315692"/>
              <a:chOff x="-246933" y="-1302414"/>
              <a:chExt cx="3318753"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20012" y="-1058539"/>
                <a:ext cx="3051808"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246933" y="-1302414"/>
                <a:ext cx="3304538"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16200000">
              <a:off x="8266744" y="1047177"/>
              <a:ext cx="840116" cy="6705601"/>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5019051" y="1281368"/>
              <a:ext cx="6315692" cy="1101735"/>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Enhance Driver Awareness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2014" y="2715572"/>
              <a:ext cx="2107823" cy="1828105"/>
            </a:xfrm>
            <a:prstGeom prst="rect">
              <a:avLst/>
            </a:prstGeom>
            <a:noFill/>
            <a:ln>
              <a:noFill/>
            </a:ln>
          </p:spPr>
          <p:txBody>
            <a:bodyPr spcFirstLastPara="1" wrap="square" lIns="0" tIns="0" rIns="0" bIns="0" anchor="t" anchorCtr="0">
              <a:spAutoFit/>
            </a:body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Unicode MS"/>
                </a:rPr>
                <a:t>Enhance passenger comfort and safety by optimizing bus operations using real-time IoT</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16200000">
              <a:off x="7835528" y="2518096"/>
              <a:ext cx="840116" cy="6315692"/>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105" name="Google Shape;440;p12">
              <a:extLst>
                <a:ext uri="{FF2B5EF4-FFF2-40B4-BE49-F238E27FC236}">
                  <a16:creationId xmlns:a16="http://schemas.microsoft.com/office/drawing/2014/main" id="{EF258474-B9C6-994D-AEE8-31FE0E091FE1}"/>
                </a:ext>
              </a:extLst>
            </p:cNvPr>
            <p:cNvSpPr txBox="1"/>
            <p:nvPr/>
          </p:nvSpPr>
          <p:spPr>
            <a:xfrm>
              <a:off x="5116322" y="2586778"/>
              <a:ext cx="6315692" cy="1174212"/>
            </a:xfrm>
            <a:prstGeom prst="rect">
              <a:avLst/>
            </a:prstGeom>
            <a:noFill/>
            <a:ln>
              <a:noFill/>
            </a:ln>
          </p:spPr>
          <p:txBody>
            <a:bodyPr spcFirstLastPara="1" wrap="square" lIns="0" tIns="0" rIns="0" bIns="0" anchor="t" anchorCtr="0">
              <a:spAutoFit/>
            </a:bodyPr>
            <a:lstStyle/>
            <a:p>
              <a:pPr algn="ctr">
                <a:lnSpc>
                  <a:spcPct val="140008"/>
                </a:lnSpc>
              </a:pPr>
              <a:r>
                <a:rPr lang="en-US" sz="2800" kern="100" dirty="0">
                  <a:solidFill>
                    <a:schemeClr val="bg1"/>
                  </a:solidFill>
                  <a:effectLst/>
                  <a:latin typeface="Aptos" panose="020B0004020202020204" pitchFamily="34" charset="0"/>
                  <a:ea typeface="Aptos" panose="020B0004020202020204" pitchFamily="34" charset="0"/>
                  <a:cs typeface="Arial Unicode MS"/>
                </a:rPr>
                <a:t>Reduce Bus Competition</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1127261"/>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Monitor Seat Availability</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667787"/>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Ensure Reliable Connectivity</a:t>
              </a:r>
            </a:p>
          </p:txBody>
        </p:sp>
        <p:grpSp>
          <p:nvGrpSpPr>
            <p:cNvPr id="7" name="Google Shape;426;p12">
              <a:extLst>
                <a:ext uri="{FF2B5EF4-FFF2-40B4-BE49-F238E27FC236}">
                  <a16:creationId xmlns:a16="http://schemas.microsoft.com/office/drawing/2014/main" id="{6A9C6D34-22B8-28C6-C9E0-3CEB92D815FF}"/>
                </a:ext>
              </a:extLst>
            </p:cNvPr>
            <p:cNvGrpSpPr/>
            <p:nvPr/>
          </p:nvGrpSpPr>
          <p:grpSpPr>
            <a:xfrm rot="16200000">
              <a:off x="6550094" y="-2567377"/>
              <a:ext cx="840116" cy="6249409"/>
              <a:chOff x="-2" y="7"/>
              <a:chExt cx="3304540" cy="28213435"/>
            </a:xfrm>
          </p:grpSpPr>
          <p:sp>
            <p:nvSpPr>
              <p:cNvPr id="8" name="Google Shape;427;p12">
                <a:extLst>
                  <a:ext uri="{FF2B5EF4-FFF2-40B4-BE49-F238E27FC236}">
                    <a16:creationId xmlns:a16="http://schemas.microsoft.com/office/drawing/2014/main" id="{D889417B-021A-F527-E346-E181CE806E53}"/>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9" name="Google Shape;428;p12">
                <a:extLst>
                  <a:ext uri="{FF2B5EF4-FFF2-40B4-BE49-F238E27FC236}">
                    <a16:creationId xmlns:a16="http://schemas.microsoft.com/office/drawing/2014/main" id="{9B833B1A-4A94-00B8-F161-46F1D554D7F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3" name="Google Shape;440;p12">
              <a:extLst>
                <a:ext uri="{FF2B5EF4-FFF2-40B4-BE49-F238E27FC236}">
                  <a16:creationId xmlns:a16="http://schemas.microsoft.com/office/drawing/2014/main" id="{ED21F311-946D-4FD6-86CA-FB111406F989}"/>
                </a:ext>
              </a:extLst>
            </p:cNvPr>
            <p:cNvSpPr txBox="1"/>
            <p:nvPr/>
          </p:nvSpPr>
          <p:spPr>
            <a:xfrm>
              <a:off x="3565826" y="276609"/>
              <a:ext cx="6315692" cy="110173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Facilitate Real-Time Data Sharing</a:t>
              </a:r>
              <a:endParaRPr lang="en-US" sz="32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14" name="Google Shape;431;p12">
              <a:extLst>
                <a:ext uri="{FF2B5EF4-FFF2-40B4-BE49-F238E27FC236}">
                  <a16:creationId xmlns:a16="http://schemas.microsoft.com/office/drawing/2014/main" id="{CA5312D7-A248-342C-DCC0-3754423FE9D5}"/>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456;p12">
              <a:extLst>
                <a:ext uri="{FF2B5EF4-FFF2-40B4-BE49-F238E27FC236}">
                  <a16:creationId xmlns:a16="http://schemas.microsoft.com/office/drawing/2014/main" id="{033095EB-4CB3-4E08-5B49-666B024915C5}"/>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18" name="Google Shape;424;p12">
              <a:extLst>
                <a:ext uri="{FF2B5EF4-FFF2-40B4-BE49-F238E27FC236}">
                  <a16:creationId xmlns:a16="http://schemas.microsoft.com/office/drawing/2014/main" id="{F49488A2-BC8C-BD8F-1BD4-D11B84AEED90}"/>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3" name="Rectangle 2">
            <a:extLst>
              <a:ext uri="{FF2B5EF4-FFF2-40B4-BE49-F238E27FC236}">
                <a16:creationId xmlns:a16="http://schemas.microsoft.com/office/drawing/2014/main" id="{655BA6F0-7D9F-4C6D-FE1C-34FFFB28B2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849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8061"/>
            <a:ext cx="10528705" cy="1530229"/>
          </a:xfrm>
          <a:prstGeom prst="rect">
            <a:avLst/>
          </a:prstGeom>
        </p:spPr>
      </p:pic>
      <p:sp>
        <p:nvSpPr>
          <p:cNvPr id="3" name="Rectangle 2">
            <a:extLst>
              <a:ext uri="{FF2B5EF4-FFF2-40B4-BE49-F238E27FC236}">
                <a16:creationId xmlns:a16="http://schemas.microsoft.com/office/drawing/2014/main" id="{46B9B95D-16E6-9ED7-EC32-3D35F4D3921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7" name="Picture 6" descr="A diagram of a cloud computing system&#10;&#10;AI-generated content may be incorrect.">
            <a:extLst>
              <a:ext uri="{FF2B5EF4-FFF2-40B4-BE49-F238E27FC236}">
                <a16:creationId xmlns:a16="http://schemas.microsoft.com/office/drawing/2014/main" id="{785D9035-CCED-4FC6-F547-47946E3F3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92150"/>
            <a:ext cx="9144000" cy="5473700"/>
          </a:xfrm>
          <a:prstGeom prst="rect">
            <a:avLst/>
          </a:prstGeom>
        </p:spPr>
      </p:pic>
    </p:spTree>
    <p:extLst>
      <p:ext uri="{BB962C8B-B14F-4D97-AF65-F5344CB8AC3E}">
        <p14:creationId xmlns:p14="http://schemas.microsoft.com/office/powerpoint/2010/main" val="326090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C54CA8-9436-1006-996C-D7ECE929A242}"/>
              </a:ext>
            </a:extLst>
          </p:cNvPr>
          <p:cNvSpPr txBox="1"/>
          <p:nvPr/>
        </p:nvSpPr>
        <p:spPr>
          <a:xfrm>
            <a:off x="116634" y="0"/>
            <a:ext cx="2590800" cy="707886"/>
          </a:xfrm>
          <a:prstGeom prst="rect">
            <a:avLst/>
          </a:prstGeom>
          <a:noFill/>
        </p:spPr>
        <p:txBody>
          <a:bodyPr wrap="square" rtlCol="0">
            <a:spAutoFit/>
          </a:bodyPr>
          <a:lstStyle/>
          <a:p>
            <a:r>
              <a:rPr lang="en-US" sz="4000" dirty="0">
                <a:latin typeface="Adobe Devanagari"/>
              </a:rPr>
              <a:t>Flow Chart</a:t>
            </a:r>
          </a:p>
        </p:txBody>
      </p:sp>
      <p:pic>
        <p:nvPicPr>
          <p:cNvPr id="9" name="Picture 8" descr="A diagram of a software flowchart&#10;&#10;Description automatically generated">
            <a:extLst>
              <a:ext uri="{FF2B5EF4-FFF2-40B4-BE49-F238E27FC236}">
                <a16:creationId xmlns:a16="http://schemas.microsoft.com/office/drawing/2014/main" id="{4FFE172B-D5B5-06FA-89B6-CDD8E305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28600"/>
            <a:ext cx="9372600" cy="6019800"/>
          </a:xfrm>
          <a:prstGeom prst="rect">
            <a:avLst/>
          </a:prstGeom>
        </p:spPr>
      </p:pic>
    </p:spTree>
    <p:extLst>
      <p:ext uri="{BB962C8B-B14F-4D97-AF65-F5344CB8AC3E}">
        <p14:creationId xmlns:p14="http://schemas.microsoft.com/office/powerpoint/2010/main" val="2331639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533400" y="1524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977032" y="128463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732776"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894781" y="1871291"/>
            <a:ext cx="2836285" cy="3649974"/>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Esp 32</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Calibri" panose="020F0502020204030204" pitchFamily="34" charset="0"/>
                <a:ea typeface="Aptos" panose="020B0004020202020204" pitchFamily="34" charset="0"/>
                <a:cs typeface="Arial Unicode MS"/>
              </a:rPr>
              <a:t>HTTP</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Firebase Realtime Database</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C++</a:t>
            </a:r>
          </a:p>
          <a:p>
            <a:pPr marL="742950" marR="0" indent="-285750">
              <a:lnSpc>
                <a:spcPct val="107000"/>
              </a:lnSpc>
              <a:spcBef>
                <a:spcPts val="0"/>
              </a:spcBef>
              <a:spcAft>
                <a:spcPts val="800"/>
              </a:spcAft>
              <a:buFont typeface="Arial" panose="020B0604020202020204" pitchFamily="34" charset="0"/>
              <a:buChar char="•"/>
            </a:pPr>
            <a:r>
              <a:rPr lang="en-US" kern="100" dirty="0">
                <a:solidFill>
                  <a:schemeClr val="bg1"/>
                </a:solidFill>
                <a:latin typeface="Calibri" panose="020F0502020204030204" pitchFamily="34" charset="0"/>
                <a:ea typeface="Aptos" panose="020B0004020202020204" pitchFamily="34" charset="0"/>
                <a:cs typeface="Arial Unicode MS"/>
              </a:rPr>
              <a:t>Digital Ocean </a:t>
            </a: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Google Maps </a:t>
            </a:r>
            <a:r>
              <a:rPr lang="en-US" kern="100" dirty="0">
                <a:solidFill>
                  <a:schemeClr val="bg1"/>
                </a:solidFill>
                <a:latin typeface="Calibri" panose="020F0502020204030204" pitchFamily="34" charset="0"/>
                <a:ea typeface="Aptos" panose="020B0004020202020204" pitchFamily="34" charset="0"/>
                <a:cs typeface="Arial Unicode MS"/>
              </a:rPr>
              <a:t>P</a:t>
            </a:r>
            <a:r>
              <a:rPr lang="en-US" sz="1800" kern="100" dirty="0">
                <a:solidFill>
                  <a:schemeClr val="bg1"/>
                </a:solidFill>
                <a:effectLst/>
                <a:latin typeface="Calibri" panose="020F0502020204030204" pitchFamily="34" charset="0"/>
                <a:ea typeface="Aptos" panose="020B0004020202020204" pitchFamily="34" charset="0"/>
                <a:cs typeface="Arial Unicode MS"/>
              </a:rPr>
              <a:t>latform</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82F49131-47BD-C9B7-7877-478C79E1BC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7" name="Picture 6" descr="A person standing in front of a computer&#10;&#10;Description automatically generated">
            <a:extLst>
              <a:ext uri="{FF2B5EF4-FFF2-40B4-BE49-F238E27FC236}">
                <a16:creationId xmlns:a16="http://schemas.microsoft.com/office/drawing/2014/main" id="{C188EA7D-C276-6670-242B-C531F5B2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4856" y="1269974"/>
            <a:ext cx="6478697" cy="4318052"/>
          </a:xfrm>
          <a:prstGeom prst="rect">
            <a:avLst/>
          </a:prstGeom>
        </p:spPr>
      </p:pic>
    </p:spTree>
    <p:extLst>
      <p:ext uri="{BB962C8B-B14F-4D97-AF65-F5344CB8AC3E}">
        <p14:creationId xmlns:p14="http://schemas.microsoft.com/office/powerpoint/2010/main" val="12667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AE092-9C68-7FED-3FA0-925CC97241AE}"/>
              </a:ext>
            </a:extLst>
          </p:cNvPr>
          <p:cNvPicPr>
            <a:picLocks noChangeAspect="1"/>
          </p:cNvPicPr>
          <p:nvPr/>
        </p:nvPicPr>
        <p:blipFill>
          <a:blip r:embed="rId2"/>
          <a:stretch>
            <a:fillRect/>
          </a:stretch>
        </p:blipFill>
        <p:spPr>
          <a:xfrm>
            <a:off x="3810000" y="407019"/>
            <a:ext cx="9699656" cy="1481456"/>
          </a:xfrm>
          <a:prstGeom prst="rect">
            <a:avLst/>
          </a:prstGeom>
        </p:spPr>
      </p:pic>
      <p:sp>
        <p:nvSpPr>
          <p:cNvPr id="2" name="Freeform 9">
            <a:extLst>
              <a:ext uri="{FF2B5EF4-FFF2-40B4-BE49-F238E27FC236}">
                <a16:creationId xmlns:a16="http://schemas.microsoft.com/office/drawing/2014/main" id="{D8E9B2D6-4681-54F2-BDDC-2E301D30C7E1}"/>
              </a:ext>
            </a:extLst>
          </p:cNvPr>
          <p:cNvSpPr/>
          <p:nvPr/>
        </p:nvSpPr>
        <p:spPr>
          <a:xfrm>
            <a:off x="-500994" y="-28642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9F0E1009-BCB5-7364-07F0-2D5B841B70C1}"/>
              </a:ext>
            </a:extLst>
          </p:cNvPr>
          <p:cNvSpPr/>
          <p:nvPr/>
        </p:nvSpPr>
        <p:spPr>
          <a:xfrm>
            <a:off x="10677143" y="614957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6" name="Picture 5" descr="A person standing next to a phone&#10;&#10;Description automatically generated">
            <a:extLst>
              <a:ext uri="{FF2B5EF4-FFF2-40B4-BE49-F238E27FC236}">
                <a16:creationId xmlns:a16="http://schemas.microsoft.com/office/drawing/2014/main" id="{E512DC50-B917-853C-571B-CAC96AF681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6033" y="3081656"/>
            <a:ext cx="4203933" cy="3880552"/>
          </a:xfrm>
          <a:prstGeom prst="rect">
            <a:avLst/>
          </a:prstGeom>
        </p:spPr>
      </p:pic>
      <p:sp>
        <p:nvSpPr>
          <p:cNvPr id="7" name="Content Placeholder 5">
            <a:extLst>
              <a:ext uri="{FF2B5EF4-FFF2-40B4-BE49-F238E27FC236}">
                <a16:creationId xmlns:a16="http://schemas.microsoft.com/office/drawing/2014/main" id="{447A8657-11F3-FD13-E96C-E52D634B15A3}"/>
              </a:ext>
            </a:extLst>
          </p:cNvPr>
          <p:cNvSpPr>
            <a:spLocks noGrp="1"/>
          </p:cNvSpPr>
          <p:nvPr>
            <p:ph idx="1"/>
          </p:nvPr>
        </p:nvSpPr>
        <p:spPr>
          <a:xfrm>
            <a:off x="609600" y="1600200"/>
            <a:ext cx="10058400" cy="4351338"/>
          </a:xfrm>
        </p:spPr>
        <p:txBody>
          <a:bodyPr>
            <a:normAutofit fontScale="92500" lnSpcReduction="10000"/>
          </a:bodyPr>
          <a:lstStyle/>
          <a:p>
            <a:r>
              <a:rPr lang="en-US" dirty="0"/>
              <a:t>Buses are the main mode of public transportation (CTB or private) in Sri Lanka.</a:t>
            </a:r>
          </a:p>
          <a:p>
            <a:r>
              <a:rPr lang="en-US" dirty="0"/>
              <a:t>Buses often do not run on time, leading to wasted time for passengers and missed buses.</a:t>
            </a:r>
          </a:p>
          <a:p>
            <a:r>
              <a:rPr lang="en-US" dirty="0"/>
              <a:t>Public transportation in Sri Lanka often fails to provide passengers with a comfortable journey to their destinations.</a:t>
            </a:r>
          </a:p>
          <a:p>
            <a:r>
              <a:rPr lang="en-US" dirty="0"/>
              <a:t>Due to the competitive nature of the business, many bus           accidents occur each year in public transport. As a result, a      significant number of lives are lost in the country.</a:t>
            </a:r>
          </a:p>
          <a:p>
            <a:r>
              <a:rPr lang="en-US" dirty="0"/>
              <a:t>When tourists visit Sri Lanka, they have difficulty finding the                 bus they need due to language barriers and other challenges.</a:t>
            </a:r>
          </a:p>
        </p:txBody>
      </p:sp>
    </p:spTree>
    <p:extLst>
      <p:ext uri="{BB962C8B-B14F-4D97-AF65-F5344CB8AC3E}">
        <p14:creationId xmlns:p14="http://schemas.microsoft.com/office/powerpoint/2010/main" val="725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entr" presetSubtype="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1000"/>
                                        <p:tgtEl>
                                          <p:spTgt spid="7">
                                            <p:txEl>
                                              <p:pRg st="0" end="0"/>
                                            </p:txEl>
                                          </p:spTgt>
                                        </p:tgtEl>
                                      </p:cBhvr>
                                    </p:animEffect>
                                    <p:anim calcmode="lin" valueType="num">
                                      <p:cBhvr>
                                        <p:cTn id="1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1000"/>
                                        <p:tgtEl>
                                          <p:spTgt spid="7">
                                            <p:txEl>
                                              <p:pRg st="3" end="3"/>
                                            </p:txEl>
                                          </p:spTgt>
                                        </p:tgtEl>
                                      </p:cBhvr>
                                    </p:animEffect>
                                    <p:anim calcmode="lin" valueType="num">
                                      <p:cBhvr>
                                        <p:cTn id="3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701769" y="1676400"/>
            <a:ext cx="5001988" cy="4419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6629400" y="1676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9DF13C-0DBA-11FD-1F91-DBCC1606E512}"/>
              </a:ext>
            </a:extLst>
          </p:cNvPr>
          <p:cNvSpPr txBox="1"/>
          <p:nvPr/>
        </p:nvSpPr>
        <p:spPr>
          <a:xfrm>
            <a:off x="291866" y="1899718"/>
            <a:ext cx="4681137" cy="4043799"/>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Iskoola Pota" panose="020B0502040204020203" pitchFamily="34" charset="0"/>
              </a:rPr>
              <a:t>VS Code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Arduino IDE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Hardware Requirements</a:t>
            </a:r>
          </a:p>
          <a:p>
            <a:pPr marL="457200" marR="0">
              <a:lnSpc>
                <a:spcPct val="107000"/>
              </a:lnSpc>
              <a:spcBef>
                <a:spcPts val="0"/>
              </a:spcBef>
              <a:spcAft>
                <a:spcPts val="0"/>
              </a:spcAft>
            </a:pPr>
            <a:endParaRPr lang="en-US" sz="11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Breadboard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Connecting wires</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Cam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GSM/GPRS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GPS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LCD Display</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6797851" y="1828801"/>
            <a:ext cx="4681137" cy="2076659"/>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stable internet    connection.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Data Acquisition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Cloud Storage integration.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Real-Time Location Tracking.</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97700" y="4122188"/>
            <a:ext cx="4681137" cy="1906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Real-Time Processing</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Data Transmission  Reliability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Always System should be Availability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System should be Data Integrity</a:t>
            </a:r>
          </a:p>
        </p:txBody>
      </p:sp>
      <p:sp>
        <p:nvSpPr>
          <p:cNvPr id="8" name="Rectangle 7">
            <a:extLst>
              <a:ext uri="{FF2B5EF4-FFF2-40B4-BE49-F238E27FC236}">
                <a16:creationId xmlns:a16="http://schemas.microsoft.com/office/drawing/2014/main" id="{7013DFE3-8F25-7419-C949-3D304E81798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30667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2" grpId="0" animBg="1"/>
      <p:bldP spid="14" grpId="0" animBg="1"/>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2BF0D7-0EF6-0AE7-6A4C-61FD7BCCE7C4}"/>
              </a:ext>
            </a:extLst>
          </p:cNvPr>
          <p:cNvSpPr>
            <a:spLocks noGrp="1"/>
          </p:cNvSpPr>
          <p:nvPr>
            <p:ph type="dt" sz="half" idx="10"/>
          </p:nvPr>
        </p:nvSpPr>
        <p:spPr/>
        <p:txBody>
          <a:bodyPr/>
          <a:lstStyle/>
          <a:p>
            <a:fld id="{511E3B60-D1D8-41FC-B4C0-1589BD511982}" type="datetime1">
              <a:rPr lang="en-US" smtClean="0"/>
              <a:t>5/27/2025</a:t>
            </a:fld>
            <a:endParaRPr lang="en-US" dirty="0"/>
          </a:p>
        </p:txBody>
      </p:sp>
      <p:sp>
        <p:nvSpPr>
          <p:cNvPr id="4" name="Slide Number Placeholder 3">
            <a:extLst>
              <a:ext uri="{FF2B5EF4-FFF2-40B4-BE49-F238E27FC236}">
                <a16:creationId xmlns:a16="http://schemas.microsoft.com/office/drawing/2014/main" id="{E8F1F2D8-F048-E3C0-53A0-D8C5104F6C12}"/>
              </a:ext>
            </a:extLst>
          </p:cNvPr>
          <p:cNvSpPr>
            <a:spLocks noGrp="1"/>
          </p:cNvSpPr>
          <p:nvPr>
            <p:ph type="sldNum" sz="quarter" idx="12"/>
          </p:nvPr>
        </p:nvSpPr>
        <p:spPr/>
        <p:txBody>
          <a:bodyPr/>
          <a:lstStyle/>
          <a:p>
            <a:fld id="{48F63A3B-78C7-47BE-AE5E-E10140E04643}" type="slidenum">
              <a:rPr lang="en-US" smtClean="0"/>
              <a:t>31</a:t>
            </a:fld>
            <a:endParaRPr lang="en-US" dirty="0"/>
          </a:p>
        </p:txBody>
      </p:sp>
      <p:sp>
        <p:nvSpPr>
          <p:cNvPr id="5" name="TextBox 4">
            <a:extLst>
              <a:ext uri="{FF2B5EF4-FFF2-40B4-BE49-F238E27FC236}">
                <a16:creationId xmlns:a16="http://schemas.microsoft.com/office/drawing/2014/main" id="{B16546EB-F38A-78C9-042E-48CA0BCFD83D}"/>
              </a:ext>
            </a:extLst>
          </p:cNvPr>
          <p:cNvSpPr txBox="1"/>
          <p:nvPr/>
        </p:nvSpPr>
        <p:spPr>
          <a:xfrm>
            <a:off x="381000" y="228600"/>
            <a:ext cx="3886200" cy="461665"/>
          </a:xfrm>
          <a:prstGeom prst="rect">
            <a:avLst/>
          </a:prstGeom>
          <a:noFill/>
        </p:spPr>
        <p:txBody>
          <a:bodyPr wrap="square" rtlCol="0">
            <a:spAutoFit/>
          </a:bodyPr>
          <a:lstStyle/>
          <a:p>
            <a:r>
              <a:rPr lang="en-US" sz="2400" b="1" dirty="0"/>
              <a:t>Sub Objective 1</a:t>
            </a:r>
          </a:p>
        </p:txBody>
      </p:sp>
      <p:pic>
        <p:nvPicPr>
          <p:cNvPr id="7" name="Picture 6">
            <a:extLst>
              <a:ext uri="{FF2B5EF4-FFF2-40B4-BE49-F238E27FC236}">
                <a16:creationId xmlns:a16="http://schemas.microsoft.com/office/drawing/2014/main" id="{51043CBB-24CD-060D-6615-4BC50A83F91E}"/>
              </a:ext>
            </a:extLst>
          </p:cNvPr>
          <p:cNvPicPr>
            <a:picLocks noChangeAspect="1"/>
          </p:cNvPicPr>
          <p:nvPr/>
        </p:nvPicPr>
        <p:blipFill>
          <a:blip r:embed="rId2"/>
          <a:stretch>
            <a:fillRect/>
          </a:stretch>
        </p:blipFill>
        <p:spPr>
          <a:xfrm>
            <a:off x="76201" y="1524000"/>
            <a:ext cx="5791200" cy="3810000"/>
          </a:xfrm>
          <a:prstGeom prst="rect">
            <a:avLst/>
          </a:prstGeom>
        </p:spPr>
      </p:pic>
      <p:sp>
        <p:nvSpPr>
          <p:cNvPr id="8" name="TextBox 7">
            <a:extLst>
              <a:ext uri="{FF2B5EF4-FFF2-40B4-BE49-F238E27FC236}">
                <a16:creationId xmlns:a16="http://schemas.microsoft.com/office/drawing/2014/main" id="{509B5E2C-821A-705A-E89A-BB3F9709B449}"/>
              </a:ext>
            </a:extLst>
          </p:cNvPr>
          <p:cNvSpPr txBox="1"/>
          <p:nvPr/>
        </p:nvSpPr>
        <p:spPr>
          <a:xfrm>
            <a:off x="-1555" y="1054874"/>
            <a:ext cx="5638800" cy="369332"/>
          </a:xfrm>
          <a:prstGeom prst="rect">
            <a:avLst/>
          </a:prstGeom>
          <a:noFill/>
        </p:spPr>
        <p:txBody>
          <a:bodyPr wrap="square" rtlCol="0">
            <a:spAutoFit/>
          </a:bodyPr>
          <a:lstStyle/>
          <a:p>
            <a:r>
              <a:rPr lang="en-US" dirty="0"/>
              <a:t>Server connection and data updating part</a:t>
            </a:r>
          </a:p>
        </p:txBody>
      </p:sp>
      <p:pic>
        <p:nvPicPr>
          <p:cNvPr id="10" name="Picture 9">
            <a:extLst>
              <a:ext uri="{FF2B5EF4-FFF2-40B4-BE49-F238E27FC236}">
                <a16:creationId xmlns:a16="http://schemas.microsoft.com/office/drawing/2014/main" id="{748AD1A5-4765-E07B-5A05-275B90EF1C47}"/>
              </a:ext>
            </a:extLst>
          </p:cNvPr>
          <p:cNvPicPr>
            <a:picLocks noChangeAspect="1"/>
          </p:cNvPicPr>
          <p:nvPr/>
        </p:nvPicPr>
        <p:blipFill>
          <a:blip r:embed="rId3"/>
          <a:stretch>
            <a:fillRect/>
          </a:stretch>
        </p:blipFill>
        <p:spPr>
          <a:xfrm>
            <a:off x="5937380" y="1524000"/>
            <a:ext cx="6248400" cy="3810000"/>
          </a:xfrm>
          <a:prstGeom prst="rect">
            <a:avLst/>
          </a:prstGeom>
        </p:spPr>
      </p:pic>
    </p:spTree>
    <p:extLst>
      <p:ext uri="{BB962C8B-B14F-4D97-AF65-F5344CB8AC3E}">
        <p14:creationId xmlns:p14="http://schemas.microsoft.com/office/powerpoint/2010/main" val="415539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37B71-CCFB-35C1-4455-07C25E176A1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8EF788A-C167-FD9C-19C9-A8426268C0EE}"/>
              </a:ext>
            </a:extLst>
          </p:cNvPr>
          <p:cNvSpPr>
            <a:spLocks noGrp="1"/>
          </p:cNvSpPr>
          <p:nvPr>
            <p:ph type="dt" sz="half" idx="10"/>
          </p:nvPr>
        </p:nvSpPr>
        <p:spPr/>
        <p:txBody>
          <a:bodyPr/>
          <a:lstStyle/>
          <a:p>
            <a:fld id="{511E3B60-D1D8-41FC-B4C0-1589BD511982}" type="datetime1">
              <a:rPr lang="en-US" smtClean="0"/>
              <a:t>5/27/2025</a:t>
            </a:fld>
            <a:endParaRPr lang="en-US" dirty="0"/>
          </a:p>
        </p:txBody>
      </p:sp>
      <p:sp>
        <p:nvSpPr>
          <p:cNvPr id="4" name="Slide Number Placeholder 3">
            <a:extLst>
              <a:ext uri="{FF2B5EF4-FFF2-40B4-BE49-F238E27FC236}">
                <a16:creationId xmlns:a16="http://schemas.microsoft.com/office/drawing/2014/main" id="{26D3A98B-907F-F733-E1FD-0673CFEEC9A4}"/>
              </a:ext>
            </a:extLst>
          </p:cNvPr>
          <p:cNvSpPr>
            <a:spLocks noGrp="1"/>
          </p:cNvSpPr>
          <p:nvPr>
            <p:ph type="sldNum" sz="quarter" idx="12"/>
          </p:nvPr>
        </p:nvSpPr>
        <p:spPr/>
        <p:txBody>
          <a:bodyPr/>
          <a:lstStyle/>
          <a:p>
            <a:fld id="{48F63A3B-78C7-47BE-AE5E-E10140E04643}" type="slidenum">
              <a:rPr lang="en-US" smtClean="0"/>
              <a:t>32</a:t>
            </a:fld>
            <a:endParaRPr lang="en-US" dirty="0"/>
          </a:p>
        </p:txBody>
      </p:sp>
      <p:pic>
        <p:nvPicPr>
          <p:cNvPr id="7" name="Picture 6">
            <a:extLst>
              <a:ext uri="{FF2B5EF4-FFF2-40B4-BE49-F238E27FC236}">
                <a16:creationId xmlns:a16="http://schemas.microsoft.com/office/drawing/2014/main" id="{2306EDF7-9B9F-DDFE-5359-E69F9BE69339}"/>
              </a:ext>
            </a:extLst>
          </p:cNvPr>
          <p:cNvPicPr>
            <a:picLocks noChangeAspect="1"/>
          </p:cNvPicPr>
          <p:nvPr/>
        </p:nvPicPr>
        <p:blipFill>
          <a:blip r:embed="rId2"/>
          <a:stretch>
            <a:fillRect/>
          </a:stretch>
        </p:blipFill>
        <p:spPr>
          <a:xfrm>
            <a:off x="31102" y="838200"/>
            <a:ext cx="5550159" cy="1044030"/>
          </a:xfrm>
          <a:prstGeom prst="rect">
            <a:avLst/>
          </a:prstGeom>
        </p:spPr>
      </p:pic>
      <p:pic>
        <p:nvPicPr>
          <p:cNvPr id="10" name="Picture 9">
            <a:extLst>
              <a:ext uri="{FF2B5EF4-FFF2-40B4-BE49-F238E27FC236}">
                <a16:creationId xmlns:a16="http://schemas.microsoft.com/office/drawing/2014/main" id="{405A8E0F-5F65-DC02-B536-E8BAB4860895}"/>
              </a:ext>
            </a:extLst>
          </p:cNvPr>
          <p:cNvPicPr>
            <a:picLocks noChangeAspect="1"/>
          </p:cNvPicPr>
          <p:nvPr/>
        </p:nvPicPr>
        <p:blipFill>
          <a:blip r:embed="rId3"/>
          <a:stretch>
            <a:fillRect/>
          </a:stretch>
        </p:blipFill>
        <p:spPr>
          <a:xfrm>
            <a:off x="5671457" y="838201"/>
            <a:ext cx="6444343" cy="5638800"/>
          </a:xfrm>
          <a:prstGeom prst="rect">
            <a:avLst/>
          </a:prstGeom>
        </p:spPr>
      </p:pic>
      <p:sp>
        <p:nvSpPr>
          <p:cNvPr id="11" name="TextBox 10">
            <a:extLst>
              <a:ext uri="{FF2B5EF4-FFF2-40B4-BE49-F238E27FC236}">
                <a16:creationId xmlns:a16="http://schemas.microsoft.com/office/drawing/2014/main" id="{DE83900B-35DA-276C-196E-9532627EDE7D}"/>
              </a:ext>
            </a:extLst>
          </p:cNvPr>
          <p:cNvSpPr txBox="1"/>
          <p:nvPr/>
        </p:nvSpPr>
        <p:spPr>
          <a:xfrm>
            <a:off x="31102" y="228600"/>
            <a:ext cx="5379098" cy="461665"/>
          </a:xfrm>
          <a:prstGeom prst="rect">
            <a:avLst/>
          </a:prstGeom>
          <a:noFill/>
        </p:spPr>
        <p:txBody>
          <a:bodyPr wrap="square" rtlCol="0">
            <a:spAutoFit/>
          </a:bodyPr>
          <a:lstStyle/>
          <a:p>
            <a:r>
              <a:rPr lang="en-US" sz="2400" dirty="0"/>
              <a:t>Data get on Server</a:t>
            </a:r>
          </a:p>
        </p:txBody>
      </p:sp>
    </p:spTree>
    <p:extLst>
      <p:ext uri="{BB962C8B-B14F-4D97-AF65-F5344CB8AC3E}">
        <p14:creationId xmlns:p14="http://schemas.microsoft.com/office/powerpoint/2010/main" val="1998236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2E48-73E1-A409-7740-DC72AB3ABEE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09E12F30-8996-8203-E8DA-7248260B7390}"/>
              </a:ext>
            </a:extLst>
          </p:cNvPr>
          <p:cNvSpPr>
            <a:spLocks noGrp="1"/>
          </p:cNvSpPr>
          <p:nvPr>
            <p:ph type="dt" sz="half" idx="10"/>
          </p:nvPr>
        </p:nvSpPr>
        <p:spPr/>
        <p:txBody>
          <a:bodyPr/>
          <a:lstStyle/>
          <a:p>
            <a:fld id="{511E3B60-D1D8-41FC-B4C0-1589BD511982}" type="datetime1">
              <a:rPr lang="en-US" smtClean="0"/>
              <a:t>5/27/2025</a:t>
            </a:fld>
            <a:endParaRPr lang="en-US" dirty="0"/>
          </a:p>
        </p:txBody>
      </p:sp>
      <p:sp>
        <p:nvSpPr>
          <p:cNvPr id="4" name="Slide Number Placeholder 3">
            <a:extLst>
              <a:ext uri="{FF2B5EF4-FFF2-40B4-BE49-F238E27FC236}">
                <a16:creationId xmlns:a16="http://schemas.microsoft.com/office/drawing/2014/main" id="{66E6E958-5FF0-5155-0F5D-2E1B8E1190E6}"/>
              </a:ext>
            </a:extLst>
          </p:cNvPr>
          <p:cNvSpPr>
            <a:spLocks noGrp="1"/>
          </p:cNvSpPr>
          <p:nvPr>
            <p:ph type="sldNum" sz="quarter" idx="12"/>
          </p:nvPr>
        </p:nvSpPr>
        <p:spPr/>
        <p:txBody>
          <a:bodyPr/>
          <a:lstStyle/>
          <a:p>
            <a:fld id="{48F63A3B-78C7-47BE-AE5E-E10140E04643}" type="slidenum">
              <a:rPr lang="en-US" smtClean="0"/>
              <a:t>33</a:t>
            </a:fld>
            <a:endParaRPr lang="en-US" dirty="0"/>
          </a:p>
        </p:txBody>
      </p:sp>
      <p:sp>
        <p:nvSpPr>
          <p:cNvPr id="5" name="TextBox 4">
            <a:extLst>
              <a:ext uri="{FF2B5EF4-FFF2-40B4-BE49-F238E27FC236}">
                <a16:creationId xmlns:a16="http://schemas.microsoft.com/office/drawing/2014/main" id="{D5D9ACC5-AE1C-1503-AE27-BD7B50576BA7}"/>
              </a:ext>
            </a:extLst>
          </p:cNvPr>
          <p:cNvSpPr txBox="1"/>
          <p:nvPr/>
        </p:nvSpPr>
        <p:spPr>
          <a:xfrm>
            <a:off x="228600" y="130305"/>
            <a:ext cx="6097554" cy="461665"/>
          </a:xfrm>
          <a:prstGeom prst="rect">
            <a:avLst/>
          </a:prstGeom>
          <a:noFill/>
        </p:spPr>
        <p:txBody>
          <a:bodyPr wrap="square">
            <a:spAutoFit/>
          </a:bodyPr>
          <a:lstStyle/>
          <a:p>
            <a:r>
              <a:rPr lang="en-US" sz="2400" b="1" dirty="0"/>
              <a:t>Sub Objective 2</a:t>
            </a:r>
          </a:p>
        </p:txBody>
      </p:sp>
      <p:pic>
        <p:nvPicPr>
          <p:cNvPr id="7" name="Picture 6">
            <a:extLst>
              <a:ext uri="{FF2B5EF4-FFF2-40B4-BE49-F238E27FC236}">
                <a16:creationId xmlns:a16="http://schemas.microsoft.com/office/drawing/2014/main" id="{1D1BF589-B53C-5B35-2785-0486206B27CA}"/>
              </a:ext>
            </a:extLst>
          </p:cNvPr>
          <p:cNvPicPr>
            <a:picLocks noChangeAspect="1"/>
          </p:cNvPicPr>
          <p:nvPr/>
        </p:nvPicPr>
        <p:blipFill>
          <a:blip r:embed="rId2"/>
          <a:stretch>
            <a:fillRect/>
          </a:stretch>
        </p:blipFill>
        <p:spPr>
          <a:xfrm>
            <a:off x="228601" y="1295400"/>
            <a:ext cx="5181599" cy="2728196"/>
          </a:xfrm>
          <a:prstGeom prst="rect">
            <a:avLst/>
          </a:prstGeom>
        </p:spPr>
      </p:pic>
      <p:sp>
        <p:nvSpPr>
          <p:cNvPr id="8" name="TextBox 7">
            <a:extLst>
              <a:ext uri="{FF2B5EF4-FFF2-40B4-BE49-F238E27FC236}">
                <a16:creationId xmlns:a16="http://schemas.microsoft.com/office/drawing/2014/main" id="{59486C38-F6FB-E572-228F-299337F9EEBD}"/>
              </a:ext>
            </a:extLst>
          </p:cNvPr>
          <p:cNvSpPr txBox="1"/>
          <p:nvPr/>
        </p:nvSpPr>
        <p:spPr>
          <a:xfrm>
            <a:off x="228600" y="883556"/>
            <a:ext cx="5181600" cy="369332"/>
          </a:xfrm>
          <a:prstGeom prst="rect">
            <a:avLst/>
          </a:prstGeom>
          <a:noFill/>
        </p:spPr>
        <p:txBody>
          <a:bodyPr wrap="square" rtlCol="0">
            <a:spAutoFit/>
          </a:bodyPr>
          <a:lstStyle/>
          <a:p>
            <a:r>
              <a:rPr lang="en-US" dirty="0"/>
              <a:t>Create internet setting</a:t>
            </a:r>
          </a:p>
        </p:txBody>
      </p:sp>
      <p:pic>
        <p:nvPicPr>
          <p:cNvPr id="10" name="Picture 9">
            <a:extLst>
              <a:ext uri="{FF2B5EF4-FFF2-40B4-BE49-F238E27FC236}">
                <a16:creationId xmlns:a16="http://schemas.microsoft.com/office/drawing/2014/main" id="{C4162651-8274-9DCC-8824-150D3268104A}"/>
              </a:ext>
            </a:extLst>
          </p:cNvPr>
          <p:cNvPicPr>
            <a:picLocks noChangeAspect="1"/>
          </p:cNvPicPr>
          <p:nvPr/>
        </p:nvPicPr>
        <p:blipFill>
          <a:blip r:embed="rId3"/>
          <a:stretch>
            <a:fillRect/>
          </a:stretch>
        </p:blipFill>
        <p:spPr>
          <a:xfrm>
            <a:off x="5486399" y="591970"/>
            <a:ext cx="6476999" cy="1356478"/>
          </a:xfrm>
          <a:prstGeom prst="rect">
            <a:avLst/>
          </a:prstGeom>
        </p:spPr>
      </p:pic>
      <p:sp>
        <p:nvSpPr>
          <p:cNvPr id="11" name="TextBox 10">
            <a:extLst>
              <a:ext uri="{FF2B5EF4-FFF2-40B4-BE49-F238E27FC236}">
                <a16:creationId xmlns:a16="http://schemas.microsoft.com/office/drawing/2014/main" id="{7EF0488F-8076-8909-6B0D-DF59863DB4C4}"/>
              </a:ext>
            </a:extLst>
          </p:cNvPr>
          <p:cNvSpPr txBox="1"/>
          <p:nvPr/>
        </p:nvSpPr>
        <p:spPr>
          <a:xfrm>
            <a:off x="6248400" y="7614"/>
            <a:ext cx="4724400" cy="369332"/>
          </a:xfrm>
          <a:prstGeom prst="rect">
            <a:avLst/>
          </a:prstGeom>
          <a:noFill/>
        </p:spPr>
        <p:txBody>
          <a:bodyPr wrap="square" rtlCol="0">
            <a:spAutoFit/>
          </a:bodyPr>
          <a:lstStyle/>
          <a:p>
            <a:r>
              <a:rPr lang="en-US" dirty="0"/>
              <a:t>Create pin connection of board</a:t>
            </a:r>
          </a:p>
        </p:txBody>
      </p:sp>
      <p:pic>
        <p:nvPicPr>
          <p:cNvPr id="13" name="Picture 12">
            <a:extLst>
              <a:ext uri="{FF2B5EF4-FFF2-40B4-BE49-F238E27FC236}">
                <a16:creationId xmlns:a16="http://schemas.microsoft.com/office/drawing/2014/main" id="{F2A0F831-C206-B79A-33A0-C607BB4AF55F}"/>
              </a:ext>
            </a:extLst>
          </p:cNvPr>
          <p:cNvPicPr>
            <a:picLocks noChangeAspect="1"/>
          </p:cNvPicPr>
          <p:nvPr/>
        </p:nvPicPr>
        <p:blipFill>
          <a:blip r:embed="rId4"/>
          <a:stretch>
            <a:fillRect/>
          </a:stretch>
        </p:blipFill>
        <p:spPr>
          <a:xfrm>
            <a:off x="5486399" y="2098630"/>
            <a:ext cx="6476999" cy="4378370"/>
          </a:xfrm>
          <a:prstGeom prst="rect">
            <a:avLst/>
          </a:prstGeom>
        </p:spPr>
      </p:pic>
    </p:spTree>
    <p:extLst>
      <p:ext uri="{BB962C8B-B14F-4D97-AF65-F5344CB8AC3E}">
        <p14:creationId xmlns:p14="http://schemas.microsoft.com/office/powerpoint/2010/main" val="1295278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43C1-324C-E990-F023-85BEADEF8D0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42286B0-19F3-1ED9-46C9-71DDDB29B2F6}"/>
              </a:ext>
            </a:extLst>
          </p:cNvPr>
          <p:cNvSpPr>
            <a:spLocks noGrp="1"/>
          </p:cNvSpPr>
          <p:nvPr>
            <p:ph type="dt" sz="half" idx="10"/>
          </p:nvPr>
        </p:nvSpPr>
        <p:spPr/>
        <p:txBody>
          <a:bodyPr/>
          <a:lstStyle/>
          <a:p>
            <a:fld id="{511E3B60-D1D8-41FC-B4C0-1589BD511982}" type="datetime1">
              <a:rPr lang="en-US" smtClean="0"/>
              <a:t>5/27/2025</a:t>
            </a:fld>
            <a:endParaRPr lang="en-US" dirty="0"/>
          </a:p>
        </p:txBody>
      </p:sp>
      <p:sp>
        <p:nvSpPr>
          <p:cNvPr id="4" name="Slide Number Placeholder 3">
            <a:extLst>
              <a:ext uri="{FF2B5EF4-FFF2-40B4-BE49-F238E27FC236}">
                <a16:creationId xmlns:a16="http://schemas.microsoft.com/office/drawing/2014/main" id="{966B4BB0-8B87-A510-515F-02EC22DA2573}"/>
              </a:ext>
            </a:extLst>
          </p:cNvPr>
          <p:cNvSpPr>
            <a:spLocks noGrp="1"/>
          </p:cNvSpPr>
          <p:nvPr>
            <p:ph type="sldNum" sz="quarter" idx="12"/>
          </p:nvPr>
        </p:nvSpPr>
        <p:spPr/>
        <p:txBody>
          <a:bodyPr/>
          <a:lstStyle/>
          <a:p>
            <a:fld id="{48F63A3B-78C7-47BE-AE5E-E10140E04643}" type="slidenum">
              <a:rPr lang="en-US" smtClean="0"/>
              <a:t>34</a:t>
            </a:fld>
            <a:endParaRPr lang="en-US" dirty="0"/>
          </a:p>
        </p:txBody>
      </p:sp>
      <p:sp>
        <p:nvSpPr>
          <p:cNvPr id="2" name="TextBox 1">
            <a:extLst>
              <a:ext uri="{FF2B5EF4-FFF2-40B4-BE49-F238E27FC236}">
                <a16:creationId xmlns:a16="http://schemas.microsoft.com/office/drawing/2014/main" id="{CD5E7E90-D297-6DF4-22E7-FB4ED7AFE187}"/>
              </a:ext>
            </a:extLst>
          </p:cNvPr>
          <p:cNvSpPr txBox="1"/>
          <p:nvPr/>
        </p:nvSpPr>
        <p:spPr>
          <a:xfrm>
            <a:off x="228600" y="150167"/>
            <a:ext cx="6097554" cy="461665"/>
          </a:xfrm>
          <a:prstGeom prst="rect">
            <a:avLst/>
          </a:prstGeom>
          <a:noFill/>
        </p:spPr>
        <p:txBody>
          <a:bodyPr wrap="square">
            <a:spAutoFit/>
          </a:bodyPr>
          <a:lstStyle/>
          <a:p>
            <a:r>
              <a:rPr lang="en-US" sz="2400" b="1" dirty="0"/>
              <a:t>Sub Objective 3</a:t>
            </a:r>
          </a:p>
        </p:txBody>
      </p:sp>
      <p:pic>
        <p:nvPicPr>
          <p:cNvPr id="6" name="Picture 5">
            <a:extLst>
              <a:ext uri="{FF2B5EF4-FFF2-40B4-BE49-F238E27FC236}">
                <a16:creationId xmlns:a16="http://schemas.microsoft.com/office/drawing/2014/main" id="{3366A9C1-EAC5-ADBF-F04A-46A4E7DC72D7}"/>
              </a:ext>
            </a:extLst>
          </p:cNvPr>
          <p:cNvPicPr>
            <a:picLocks noChangeAspect="1"/>
          </p:cNvPicPr>
          <p:nvPr/>
        </p:nvPicPr>
        <p:blipFill>
          <a:blip r:embed="rId2"/>
          <a:stretch>
            <a:fillRect/>
          </a:stretch>
        </p:blipFill>
        <p:spPr>
          <a:xfrm>
            <a:off x="72086" y="1143000"/>
            <a:ext cx="5947714" cy="2187130"/>
          </a:xfrm>
          <a:prstGeom prst="rect">
            <a:avLst/>
          </a:prstGeom>
        </p:spPr>
      </p:pic>
      <p:pic>
        <p:nvPicPr>
          <p:cNvPr id="8" name="Picture 7">
            <a:extLst>
              <a:ext uri="{FF2B5EF4-FFF2-40B4-BE49-F238E27FC236}">
                <a16:creationId xmlns:a16="http://schemas.microsoft.com/office/drawing/2014/main" id="{78C30B80-0DDC-A066-2494-927A7B710F00}"/>
              </a:ext>
            </a:extLst>
          </p:cNvPr>
          <p:cNvPicPr>
            <a:picLocks noChangeAspect="1"/>
          </p:cNvPicPr>
          <p:nvPr/>
        </p:nvPicPr>
        <p:blipFill>
          <a:blip r:embed="rId3"/>
          <a:stretch>
            <a:fillRect/>
          </a:stretch>
        </p:blipFill>
        <p:spPr>
          <a:xfrm>
            <a:off x="6054013" y="1143000"/>
            <a:ext cx="6065902" cy="5334000"/>
          </a:xfrm>
          <a:prstGeom prst="rect">
            <a:avLst/>
          </a:prstGeom>
        </p:spPr>
      </p:pic>
      <p:sp>
        <p:nvSpPr>
          <p:cNvPr id="9" name="TextBox 8">
            <a:extLst>
              <a:ext uri="{FF2B5EF4-FFF2-40B4-BE49-F238E27FC236}">
                <a16:creationId xmlns:a16="http://schemas.microsoft.com/office/drawing/2014/main" id="{6804819E-88C7-4770-3A22-4DA545D9A8F3}"/>
              </a:ext>
            </a:extLst>
          </p:cNvPr>
          <p:cNvSpPr txBox="1"/>
          <p:nvPr/>
        </p:nvSpPr>
        <p:spPr>
          <a:xfrm>
            <a:off x="6153540" y="713859"/>
            <a:ext cx="5714999" cy="369332"/>
          </a:xfrm>
          <a:prstGeom prst="rect">
            <a:avLst/>
          </a:prstGeom>
          <a:noFill/>
        </p:spPr>
        <p:txBody>
          <a:bodyPr wrap="square" rtlCol="0">
            <a:spAutoFit/>
          </a:bodyPr>
          <a:lstStyle/>
          <a:p>
            <a:r>
              <a:rPr lang="en-US" dirty="0"/>
              <a:t>Show response data on an LCD Display</a:t>
            </a:r>
          </a:p>
        </p:txBody>
      </p:sp>
    </p:spTree>
    <p:extLst>
      <p:ext uri="{BB962C8B-B14F-4D97-AF65-F5344CB8AC3E}">
        <p14:creationId xmlns:p14="http://schemas.microsoft.com/office/powerpoint/2010/main" val="3892360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BCC156-74E0-863E-8E05-0AC2B2FB4E9C}"/>
              </a:ext>
            </a:extLst>
          </p:cNvPr>
          <p:cNvSpPr>
            <a:spLocks noGrp="1"/>
          </p:cNvSpPr>
          <p:nvPr>
            <p:ph type="dt" sz="half" idx="10"/>
          </p:nvPr>
        </p:nvSpPr>
        <p:spPr/>
        <p:txBody>
          <a:bodyPr/>
          <a:lstStyle/>
          <a:p>
            <a:fld id="{CEFF39E6-B360-475C-8F40-583E93040041}" type="datetime1">
              <a:rPr lang="en-US" smtClean="0"/>
              <a:t>5/27/2025</a:t>
            </a:fld>
            <a:endParaRPr lang="en-US" dirty="0"/>
          </a:p>
        </p:txBody>
      </p:sp>
      <p:sp>
        <p:nvSpPr>
          <p:cNvPr id="3" name="Slide Number Placeholder 2">
            <a:extLst>
              <a:ext uri="{FF2B5EF4-FFF2-40B4-BE49-F238E27FC236}">
                <a16:creationId xmlns:a16="http://schemas.microsoft.com/office/drawing/2014/main" id="{AB1E9C6C-BBA7-D1F9-D7B8-2B3471C827D3}"/>
              </a:ext>
            </a:extLst>
          </p:cNvPr>
          <p:cNvSpPr>
            <a:spLocks noGrp="1"/>
          </p:cNvSpPr>
          <p:nvPr>
            <p:ph type="sldNum" sz="quarter" idx="12"/>
          </p:nvPr>
        </p:nvSpPr>
        <p:spPr/>
        <p:txBody>
          <a:bodyPr/>
          <a:lstStyle/>
          <a:p>
            <a:fld id="{48F63A3B-78C7-47BE-AE5E-E10140E04643}" type="slidenum">
              <a:rPr lang="en-US" smtClean="0"/>
              <a:t>35</a:t>
            </a:fld>
            <a:endParaRPr lang="en-US" dirty="0"/>
          </a:p>
        </p:txBody>
      </p:sp>
      <p:pic>
        <p:nvPicPr>
          <p:cNvPr id="5" name="Picture 4" descr="A device with wires and wires&#10;&#10;AI-generated content may be incorrect.">
            <a:extLst>
              <a:ext uri="{FF2B5EF4-FFF2-40B4-BE49-F238E27FC236}">
                <a16:creationId xmlns:a16="http://schemas.microsoft.com/office/drawing/2014/main" id="{1706F2FF-EED5-73A0-2336-426A8C8F3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24250" y="0"/>
            <a:ext cx="5143500" cy="6858000"/>
          </a:xfrm>
          <a:prstGeom prst="rect">
            <a:avLst/>
          </a:prstGeom>
        </p:spPr>
      </p:pic>
    </p:spTree>
    <p:extLst>
      <p:ext uri="{BB962C8B-B14F-4D97-AF65-F5344CB8AC3E}">
        <p14:creationId xmlns:p14="http://schemas.microsoft.com/office/powerpoint/2010/main" val="3763861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0" y="447564"/>
            <a:ext cx="11684000" cy="868362"/>
          </a:xfrm>
        </p:spPr>
        <p:txBody>
          <a:bodyPr>
            <a:normAutofit fontScale="90000"/>
          </a:bodyPr>
          <a:lstStyle/>
          <a:p>
            <a:r>
              <a:rPr lang="en-US" b="1" dirty="0"/>
              <a:t>Gantt Chart</a:t>
            </a:r>
            <a:br>
              <a:rPr lang="en-US" dirty="0"/>
            </a:br>
            <a:endParaRPr lang="en-US" dirty="0"/>
          </a:p>
        </p:txBody>
      </p:sp>
      <p:sp>
        <p:nvSpPr>
          <p:cNvPr id="6" name="Rectangle 5">
            <a:extLst>
              <a:ext uri="{FF2B5EF4-FFF2-40B4-BE49-F238E27FC236}">
                <a16:creationId xmlns:a16="http://schemas.microsoft.com/office/drawing/2014/main" id="{C181B5AC-1FBA-9931-A238-D34DC960DF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graphicFrame>
        <p:nvGraphicFramePr>
          <p:cNvPr id="4" name="Table 3">
            <a:extLst>
              <a:ext uri="{FF2B5EF4-FFF2-40B4-BE49-F238E27FC236}">
                <a16:creationId xmlns:a16="http://schemas.microsoft.com/office/drawing/2014/main" id="{2D457ACD-1E62-FE05-2DE1-DA00573E9815}"/>
              </a:ext>
            </a:extLst>
          </p:cNvPr>
          <p:cNvGraphicFramePr>
            <a:graphicFrameLocks noGrp="1"/>
          </p:cNvGraphicFramePr>
          <p:nvPr>
            <p:extLst>
              <p:ext uri="{D42A27DB-BD31-4B8C-83A1-F6EECF244321}">
                <p14:modId xmlns:p14="http://schemas.microsoft.com/office/powerpoint/2010/main" val="791232866"/>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Tree>
    <p:extLst>
      <p:ext uri="{BB962C8B-B14F-4D97-AF65-F5344CB8AC3E}">
        <p14:creationId xmlns:p14="http://schemas.microsoft.com/office/powerpoint/2010/main" val="12016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49889-FA87-9EBF-FCA5-2EFDC9704D45}"/>
              </a:ext>
            </a:extLst>
          </p:cNvPr>
          <p:cNvSpPr>
            <a:spLocks noGrp="1"/>
          </p:cNvSpPr>
          <p:nvPr>
            <p:ph type="dt" sz="half" idx="10"/>
          </p:nvPr>
        </p:nvSpPr>
        <p:spPr/>
        <p:txBody>
          <a:bodyPr/>
          <a:lstStyle/>
          <a:p>
            <a:fld id="{92812770-F0DA-4C52-9893-F00CA61AFD7A}" type="datetime1">
              <a:rPr lang="en-US" smtClean="0"/>
              <a:t>5/27/2025</a:t>
            </a:fld>
            <a:endParaRPr lang="en-US" dirty="0"/>
          </a:p>
        </p:txBody>
      </p:sp>
      <p:sp>
        <p:nvSpPr>
          <p:cNvPr id="3" name="Slide Number Placeholder 2">
            <a:extLst>
              <a:ext uri="{FF2B5EF4-FFF2-40B4-BE49-F238E27FC236}">
                <a16:creationId xmlns:a16="http://schemas.microsoft.com/office/drawing/2014/main" id="{10437DB8-436F-7947-ACE3-634FD8FA14F5}"/>
              </a:ext>
            </a:extLst>
          </p:cNvPr>
          <p:cNvSpPr>
            <a:spLocks noGrp="1"/>
          </p:cNvSpPr>
          <p:nvPr>
            <p:ph type="sldNum" sz="quarter" idx="12"/>
          </p:nvPr>
        </p:nvSpPr>
        <p:spPr/>
        <p:txBody>
          <a:bodyPr/>
          <a:lstStyle/>
          <a:p>
            <a:fld id="{48F63A3B-78C7-47BE-AE5E-E10140E04643}" type="slidenum">
              <a:rPr lang="en-US" smtClean="0"/>
              <a:t>37</a:t>
            </a:fld>
            <a:endParaRPr lang="en-US" dirty="0"/>
          </a:p>
        </p:txBody>
      </p:sp>
      <p:sp>
        <p:nvSpPr>
          <p:cNvPr id="4" name="Freeform 9">
            <a:extLst>
              <a:ext uri="{FF2B5EF4-FFF2-40B4-BE49-F238E27FC236}">
                <a16:creationId xmlns:a16="http://schemas.microsoft.com/office/drawing/2014/main" id="{AB967C9F-E470-D2AA-FE81-3CC15BA6D43C}"/>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05886F15-BE1E-17ED-3C8B-91AF9FBC4F49}"/>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6" name="Title 4">
            <a:extLst>
              <a:ext uri="{FF2B5EF4-FFF2-40B4-BE49-F238E27FC236}">
                <a16:creationId xmlns:a16="http://schemas.microsoft.com/office/drawing/2014/main" id="{D1B11983-C403-18E4-45E2-2B6A710D182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9" name="Picture 8" descr="A diagram of a company&#10;&#10;Description automatically generated">
            <a:extLst>
              <a:ext uri="{FF2B5EF4-FFF2-40B4-BE49-F238E27FC236}">
                <a16:creationId xmlns:a16="http://schemas.microsoft.com/office/drawing/2014/main" id="{29A60E1A-9D8F-25E0-92B8-F59B509CA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142999"/>
            <a:ext cx="11280587" cy="4973861"/>
          </a:xfrm>
          <a:prstGeom prst="rect">
            <a:avLst/>
          </a:prstGeom>
        </p:spPr>
      </p:pic>
      <p:sp>
        <p:nvSpPr>
          <p:cNvPr id="10" name="Rectangle 9">
            <a:extLst>
              <a:ext uri="{FF2B5EF4-FFF2-40B4-BE49-F238E27FC236}">
                <a16:creationId xmlns:a16="http://schemas.microsoft.com/office/drawing/2014/main" id="{EE8D9510-CFE5-69A4-7C4F-6C2E085C446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473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2CD99DB-4D66-360B-C1A3-04A72F14E0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D7F5010A-DA94-5FAE-8918-12194CCF7975}"/>
              </a:ext>
            </a:extLst>
          </p:cNvPr>
          <p:cNvSpPr txBox="1"/>
          <p:nvPr/>
        </p:nvSpPr>
        <p:spPr>
          <a:xfrm>
            <a:off x="609600" y="1295400"/>
            <a:ext cx="11049000" cy="4678204"/>
          </a:xfrm>
          <a:prstGeom prst="rect">
            <a:avLst/>
          </a:prstGeom>
          <a:noFill/>
        </p:spPr>
        <p:txBody>
          <a:bodyPr wrap="square" rtlCol="0">
            <a:spAutoFit/>
          </a:bodyPr>
          <a:lstStyle/>
          <a:p>
            <a:r>
              <a:rPr lang="en-US" sz="1400" dirty="0"/>
              <a:t>[1 ] </a:t>
            </a:r>
            <a:r>
              <a:rPr lang="en-US" sz="1400" dirty="0" err="1"/>
              <a:t>Randula</a:t>
            </a:r>
            <a:r>
              <a:rPr lang="en-US" sz="1400" dirty="0"/>
              <a:t> (no date) Home, MINISTRY OF TRANSPORT AND HIGHWAYS. Available at: https://www.transport.gov.lk/web/index.php?option=com_content&amp;view=article&amp;id=29&amp;Itemid=149&amp;lang=en#type-of-vehicles-involved-in-accidents.</a:t>
            </a:r>
          </a:p>
          <a:p>
            <a:endParaRPr lang="en-US" sz="1400" dirty="0"/>
          </a:p>
          <a:p>
            <a:r>
              <a:rPr lang="en-US" sz="1400" dirty="0"/>
              <a:t>[2] M. F. M. A. Hakeem, N. A. </a:t>
            </a:r>
            <a:r>
              <a:rPr lang="en-US" sz="1400" dirty="0" err="1"/>
              <a:t>Sulaiman</a:t>
            </a:r>
            <a:r>
              <a:rPr lang="en-US" sz="1400" dirty="0"/>
              <a:t>, M. </a:t>
            </a:r>
            <a:r>
              <a:rPr lang="en-US" sz="1400" dirty="0" err="1"/>
              <a:t>Kassim</a:t>
            </a:r>
            <a:r>
              <a:rPr lang="en-US" sz="1400" dirty="0"/>
              <a:t> and N. M. Isa, "IoT Bus Monitoring System via Mobile Application," 2022 IEEE International Conference on Automatic Control and Intelligent Systems (I2CACIS), Shah Alam, Malaysia, 2022, pp. 125-130, </a:t>
            </a:r>
            <a:r>
              <a:rPr lang="en-US" sz="1400" dirty="0" err="1"/>
              <a:t>doi</a:t>
            </a:r>
            <a:r>
              <a:rPr lang="en-US" sz="1400" dirty="0"/>
              <a:t>: 10.1109/I2CACIS54679.2022.9815268. keywords: {</a:t>
            </a:r>
            <a:r>
              <a:rPr lang="en-US" sz="1400" dirty="0" err="1"/>
              <a:t>Schedules;Databases;Urban</a:t>
            </a:r>
            <a:r>
              <a:rPr lang="en-US" sz="1400" dirty="0"/>
              <a:t> </a:t>
            </a:r>
            <a:r>
              <a:rPr lang="en-US" sz="1400" dirty="0" err="1"/>
              <a:t>areas;Prototypes;Mobile</a:t>
            </a:r>
            <a:r>
              <a:rPr lang="en-US" sz="1400" dirty="0"/>
              <a:t> </a:t>
            </a:r>
            <a:r>
              <a:rPr lang="en-US" sz="1400" dirty="0" err="1"/>
              <a:t>applications;Internet</a:t>
            </a:r>
            <a:r>
              <a:rPr lang="en-US" sz="1400" dirty="0"/>
              <a:t> of </a:t>
            </a:r>
            <a:r>
              <a:rPr lang="en-US" sz="1400" dirty="0" err="1"/>
              <a:t>Things;Monitoring;Bus</a:t>
            </a:r>
            <a:r>
              <a:rPr lang="en-US" sz="1400" dirty="0"/>
              <a:t> Monitoring </a:t>
            </a:r>
            <a:r>
              <a:rPr lang="en-US" sz="1400" dirty="0" err="1"/>
              <a:t>System;IoT;GPS;mobile</a:t>
            </a:r>
            <a:r>
              <a:rPr lang="en-US" sz="1400" dirty="0"/>
              <a:t> </a:t>
            </a:r>
            <a:r>
              <a:rPr lang="en-US" sz="1400" dirty="0" err="1"/>
              <a:t>apps;Wi-Fi</a:t>
            </a:r>
            <a:r>
              <a:rPr lang="en-US" sz="1400" dirty="0"/>
              <a:t>},</a:t>
            </a:r>
          </a:p>
          <a:p>
            <a:endParaRPr lang="en-US" sz="1400" dirty="0"/>
          </a:p>
          <a:p>
            <a:r>
              <a:rPr lang="en-US" sz="1400" dirty="0"/>
              <a:t>[3]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[4] P. V. </a:t>
            </a:r>
            <a:r>
              <a:rPr lang="en-US" sz="1400" dirty="0" err="1"/>
              <a:t>Crisgar</a:t>
            </a:r>
            <a:r>
              <a:rPr lang="en-US" sz="1400" dirty="0"/>
              <a:t>, P. R. Wijaya, M. D. F. </a:t>
            </a:r>
            <a:r>
              <a:rPr lang="en-US" sz="1400" dirty="0" err="1"/>
              <a:t>Pakpahan</a:t>
            </a:r>
            <a:r>
              <a:rPr lang="en-US" sz="1400" dirty="0"/>
              <a:t>, E. Y. </a:t>
            </a:r>
            <a:r>
              <a:rPr lang="en-US" sz="1400" dirty="0" err="1"/>
              <a:t>Syamsuddin</a:t>
            </a:r>
            <a:r>
              <a:rPr lang="en-US" sz="1400" dirty="0"/>
              <a:t> and M. O. </a:t>
            </a:r>
            <a:r>
              <a:rPr lang="en-US" sz="1400" dirty="0" err="1"/>
              <a:t>Hasanuddin</a:t>
            </a:r>
            <a:r>
              <a:rPr lang="en-US" sz="1400" dirty="0"/>
              <a:t>, "GPS-Based Vehicle Tracking and Theft Detection Systems using Google Cloud IoT Core &amp; Firebase," 2021 International Symposium on Electronics and Smart Devices (ISESD), Bandung, Indonesia, 2021, pp. 1-6, </a:t>
            </a:r>
            <a:r>
              <a:rPr lang="en-US" sz="1400" dirty="0" err="1"/>
              <a:t>doi</a:t>
            </a:r>
            <a:r>
              <a:rPr lang="en-US" sz="1400" dirty="0"/>
              <a:t>: 10.1109/ISESD53023.2021.9501928. keywords: {Cloud </a:t>
            </a:r>
            <a:r>
              <a:rPr lang="en-US" sz="1400" dirty="0" err="1"/>
              <a:t>computing;Tracking;User</a:t>
            </a:r>
            <a:r>
              <a:rPr lang="en-US" sz="1400" dirty="0"/>
              <a:t> </a:t>
            </a:r>
            <a:r>
              <a:rPr lang="en-US" sz="1400" dirty="0" err="1"/>
              <a:t>interfaces;Internet;Automobiles;Telemetry;Smart</a:t>
            </a:r>
            <a:r>
              <a:rPr lang="en-US" sz="1400" dirty="0"/>
              <a:t> </a:t>
            </a:r>
            <a:r>
              <a:rPr lang="en-US" sz="1400" dirty="0" err="1"/>
              <a:t>devices;Internet</a:t>
            </a:r>
            <a:r>
              <a:rPr lang="en-US" sz="1400" dirty="0"/>
              <a:t> of </a:t>
            </a:r>
            <a:r>
              <a:rPr lang="en-US" sz="1400" dirty="0" err="1"/>
              <a:t>Things;Vehicle</a:t>
            </a:r>
            <a:r>
              <a:rPr lang="en-US" sz="1400" dirty="0"/>
              <a:t> Tracking </a:t>
            </a:r>
            <a:r>
              <a:rPr lang="en-US" sz="1400" dirty="0" err="1"/>
              <a:t>System;Theft</a:t>
            </a:r>
            <a:r>
              <a:rPr lang="en-US" sz="1400" dirty="0"/>
              <a:t> </a:t>
            </a:r>
            <a:r>
              <a:rPr lang="en-US" sz="1400" dirty="0" err="1"/>
              <a:t>Detection;Google</a:t>
            </a:r>
            <a:r>
              <a:rPr lang="en-US" sz="1400" dirty="0"/>
              <a:t> Cloud IoT </a:t>
            </a:r>
            <a:r>
              <a:rPr lang="en-US" sz="1400" dirty="0" err="1"/>
              <a:t>Core;Firebase</a:t>
            </a:r>
            <a:r>
              <a:rPr lang="en-US" sz="1400" dirty="0"/>
              <a:t>},</a:t>
            </a:r>
          </a:p>
          <a:p>
            <a:endParaRPr lang="en-US" dirty="0"/>
          </a:p>
        </p:txBody>
      </p:sp>
    </p:spTree>
    <p:extLst>
      <p:ext uri="{BB962C8B-B14F-4D97-AF65-F5344CB8AC3E}">
        <p14:creationId xmlns:p14="http://schemas.microsoft.com/office/powerpoint/2010/main" val="258992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b="1" dirty="0"/>
              <a:t>IT21205460 |SENARATHNE A.S.C.G</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with a beard smiling">
            <a:extLst>
              <a:ext uri="{FF2B5EF4-FFF2-40B4-BE49-F238E27FC236}">
                <a16:creationId xmlns:a16="http://schemas.microsoft.com/office/drawing/2014/main" id="{98686E4A-E6BC-539F-37D6-5E4E85C9F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942" y="1930147"/>
            <a:ext cx="2669416" cy="2997705"/>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 L 0.37552 -0.25463 " pathEditMode="relative" rAng="0" ptsTypes="AA">
                                      <p:cBhvr>
                                        <p:cTn id="6" dur="2000" fill="hold"/>
                                        <p:tgtEl>
                                          <p:spTgt spid="7"/>
                                        </p:tgtEl>
                                        <p:attrNameLst>
                                          <p:attrName>ppt_x</p:attrName>
                                          <p:attrName>ppt_y</p:attrName>
                                        </p:attrNameLst>
                                      </p:cBhvr>
                                      <p:rCtr x="18776" y="-12731"/>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9F787D-1FBA-6694-A49C-52A55D3D5776}"/>
              </a:ext>
            </a:extLst>
          </p:cNvPr>
          <p:cNvSpPr txBox="1">
            <a:spLocks/>
          </p:cNvSpPr>
          <p:nvPr/>
        </p:nvSpPr>
        <p:spPr>
          <a:xfrm>
            <a:off x="34290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Problem</a:t>
            </a:r>
          </a:p>
        </p:txBody>
      </p:sp>
      <p:sp>
        <p:nvSpPr>
          <p:cNvPr id="3" name="Freeform 9">
            <a:extLst>
              <a:ext uri="{FF2B5EF4-FFF2-40B4-BE49-F238E27FC236}">
                <a16:creationId xmlns:a16="http://schemas.microsoft.com/office/drawing/2014/main" id="{3DEF2A44-A859-E4F7-ED96-77D42A80655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A0AB8974-DCB4-5820-C76B-170BC701FADC}"/>
              </a:ext>
            </a:extLst>
          </p:cNvPr>
          <p:cNvSpPr/>
          <p:nvPr/>
        </p:nvSpPr>
        <p:spPr>
          <a:xfrm>
            <a:off x="10728934" y="6138626"/>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cartoon character holding a magnifying glass&#10;&#10;Description automatically generated">
            <a:extLst>
              <a:ext uri="{FF2B5EF4-FFF2-40B4-BE49-F238E27FC236}">
                <a16:creationId xmlns:a16="http://schemas.microsoft.com/office/drawing/2014/main" id="{5531B667-9C13-3D28-B0B3-028FD3ABC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0" y="2971800"/>
            <a:ext cx="3943993" cy="4181591"/>
          </a:xfrm>
          <a:prstGeom prst="rect">
            <a:avLst/>
          </a:prstGeom>
        </p:spPr>
      </p:pic>
      <p:sp>
        <p:nvSpPr>
          <p:cNvPr id="17" name="Content Placeholder 5">
            <a:extLst>
              <a:ext uri="{FF2B5EF4-FFF2-40B4-BE49-F238E27FC236}">
                <a16:creationId xmlns:a16="http://schemas.microsoft.com/office/drawing/2014/main" id="{68A5EE23-D986-1951-263D-02F8A2954635}"/>
              </a:ext>
            </a:extLst>
          </p:cNvPr>
          <p:cNvSpPr>
            <a:spLocks noGrp="1"/>
          </p:cNvSpPr>
          <p:nvPr>
            <p:ph idx="1"/>
          </p:nvPr>
        </p:nvSpPr>
        <p:spPr>
          <a:xfrm>
            <a:off x="533400" y="1143000"/>
            <a:ext cx="10515600" cy="4351338"/>
          </a:xfrm>
        </p:spPr>
        <p:txBody>
          <a:bodyPr>
            <a:noAutofit/>
          </a:bodyPr>
          <a:lstStyle/>
          <a:p>
            <a:r>
              <a:rPr lang="en-US" sz="2500" dirty="0"/>
              <a:t>Provide passengers with accurate information about the crowd level on the bus they plan to board, ensuring they can find their desired bus at the correct stop and receive reliable arrival times.</a:t>
            </a:r>
          </a:p>
          <a:p>
            <a:r>
              <a:rPr lang="en-US" sz="2500" dirty="0"/>
              <a:t>How to Minimize competition between buses to improve service efficiency and safety, reducing the likelihood of accidents and ensuring a better experience for all passengers.</a:t>
            </a:r>
          </a:p>
          <a:p>
            <a:r>
              <a:rPr lang="en-US" sz="2500" dirty="0"/>
              <a:t>How to Assist visually impaired passengers in easily locating the bus they need, while also helping tourists overcome language barriers to find the correct buses.</a:t>
            </a:r>
          </a:p>
          <a:p>
            <a:r>
              <a:rPr lang="en-US" sz="2500" dirty="0"/>
              <a:t>How to Implement a cashless bus fare payment system to simplify transactions for passengers and streamline the boarding process.</a:t>
            </a:r>
          </a:p>
          <a:p>
            <a:r>
              <a:rPr lang="en-US" sz="2500" dirty="0"/>
              <a:t>How to Provide alerts to passengers about important upcoming stations.</a:t>
            </a:r>
          </a:p>
        </p:txBody>
      </p:sp>
    </p:spTree>
    <p:extLst>
      <p:ext uri="{BB962C8B-B14F-4D97-AF65-F5344CB8AC3E}">
        <p14:creationId xmlns:p14="http://schemas.microsoft.com/office/powerpoint/2010/main" val="18437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nodeType="withEffect">
                                  <p:stCondLst>
                                    <p:cond delay="0"/>
                                  </p:stCondLst>
                                  <p:childTnLst>
                                    <p:animMotion origin="layout" path="M -0.04609 -0.04027 L -0.24922 -0.08263 " pathEditMode="relative" rAng="0" ptsTypes="AA">
                                      <p:cBhvr>
                                        <p:cTn id="11" dur="2000" fill="hold"/>
                                        <p:tgtEl>
                                          <p:spTgt spid="6"/>
                                        </p:tgtEl>
                                        <p:attrNameLst>
                                          <p:attrName>ppt_x</p:attrName>
                                          <p:attrName>ppt_y</p:attrName>
                                        </p:attrNameLst>
                                      </p:cBhvr>
                                      <p:rCtr x="-10156" y="-2130"/>
                                    </p:animMotion>
                                  </p:childTnLst>
                                </p:cTn>
                              </p:par>
                              <p:par>
                                <p:cTn id="12" presetID="42" presetClass="entr" presetSubtype="0" fill="hold" grpId="0" nodeType="withEffect">
                                  <p:stCondLst>
                                    <p:cond delay="25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75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25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1000"/>
                                        <p:tgtEl>
                                          <p:spTgt spid="17">
                                            <p:txEl>
                                              <p:pRg st="2" end="2"/>
                                            </p:txEl>
                                          </p:spTgt>
                                        </p:tgtEl>
                                      </p:cBhvr>
                                    </p:animEffect>
                                    <p:anim calcmode="lin" valueType="num">
                                      <p:cBhvr>
                                        <p:cTn id="2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1000"/>
                                        <p:tgtEl>
                                          <p:spTgt spid="17">
                                            <p:txEl>
                                              <p:pRg st="3" end="3"/>
                                            </p:txEl>
                                          </p:spTgt>
                                        </p:tgtEl>
                                      </p:cBhvr>
                                    </p:animEffect>
                                    <p:anim calcmode="lin" valueType="num">
                                      <p:cBhvr>
                                        <p:cTn id="30"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fade">
                                      <p:cBhvr>
                                        <p:cTn id="34" dur="1000"/>
                                        <p:tgtEl>
                                          <p:spTgt spid="17">
                                            <p:txEl>
                                              <p:pRg st="4" end="4"/>
                                            </p:txEl>
                                          </p:spTgt>
                                        </p:tgtEl>
                                      </p:cBhvr>
                                    </p:animEffect>
                                    <p:anim calcmode="lin" valueType="num">
                                      <p:cBhvr>
                                        <p:cTn id="35"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bus with black background">
            <a:extLst>
              <a:ext uri="{FF2B5EF4-FFF2-40B4-BE49-F238E27FC236}">
                <a16:creationId xmlns:a16="http://schemas.microsoft.com/office/drawing/2014/main" id="{F0F4DF0C-F4CB-CEE8-5E26-F755DEA9C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8" y="5791200"/>
            <a:ext cx="6353175" cy="4762500"/>
          </a:xfrm>
          <a:prstGeom prst="rect">
            <a:avLst/>
          </a:prstGeom>
        </p:spPr>
      </p:pic>
      <p:pic>
        <p:nvPicPr>
          <p:cNvPr id="9" name="Picture 8" descr="A hand holding a phone to a yellow parking meter">
            <a:extLst>
              <a:ext uri="{FF2B5EF4-FFF2-40B4-BE49-F238E27FC236}">
                <a16:creationId xmlns:a16="http://schemas.microsoft.com/office/drawing/2014/main" id="{075F27E4-16AE-0CDB-B85D-AAB0FB3FF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00" y="3496802"/>
            <a:ext cx="1636157" cy="1096865"/>
          </a:xfrm>
          <a:prstGeom prst="rect">
            <a:avLst/>
          </a:prstGeom>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810000" y="289358"/>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1296709" y="1465918"/>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828040" y="1947644"/>
            <a:ext cx="10678160" cy="3884268"/>
          </a:xfrm>
          <a:prstGeom prst="rect">
            <a:avLst/>
          </a:prstGeom>
          <a:noFill/>
        </p:spPr>
        <p:txBody>
          <a:bodyPr wrap="square" rtlCol="0">
            <a:spAutoFit/>
          </a:bodyPr>
          <a:lstStyle/>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Sri Lanka's public transportation, especially bus ticketing, is inefficient, prone to errors, and inconvenient.</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Enables quick, contactless transactions, improving user experience for passengers.</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Provides secure, transparent transaction recording, reducing fraud risk and enhancing trust.</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Combine NFC and blockchain [1] to enhance ticketing efficiency, security, and reliability. </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Upon NFC card tap, the transaction is processed on th</a:t>
            </a:r>
            <a:r>
              <a:rPr lang="en-US" sz="2100" kern="100" dirty="0">
                <a:latin typeface="Aptos" panose="020B0004020202020204" pitchFamily="34" charset="0"/>
                <a:ea typeface="Aptos" panose="020B0004020202020204" pitchFamily="34" charset="0"/>
                <a:cs typeface="Iskoola Pota" panose="020B0502040204020203" pitchFamily="34" charset="0"/>
              </a:rPr>
              <a:t>e </a:t>
            </a:r>
            <a:r>
              <a:rPr lang="en-US" sz="2100" kern="100" dirty="0">
                <a:effectLst/>
                <a:latin typeface="Aptos" panose="020B0004020202020204" pitchFamily="34" charset="0"/>
                <a:ea typeface="Aptos" panose="020B0004020202020204" pitchFamily="34" charset="0"/>
                <a:cs typeface="Iskoola Pota" panose="020B0502040204020203" pitchFamily="34" charset="0"/>
              </a:rPr>
              <a:t>blockchain, and the conductor receives immediate confirmation.</a:t>
            </a:r>
          </a:p>
          <a:p>
            <a:pPr marL="742950" marR="0" indent="-285750">
              <a:lnSpc>
                <a:spcPct val="107000"/>
              </a:lnSpc>
              <a:spcBef>
                <a:spcPts val="0"/>
              </a:spcBef>
              <a:spcAft>
                <a:spcPts val="80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Potential to implement loyalty programs and passenger categorization to further improve public transportation.</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7A4A9238-58C6-DABF-E487-BD2A2572EB6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1625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64" presetClass="path" presetSubtype="0" accel="50000" decel="50000" fill="hold" nodeType="withEffect">
                                  <p:stCondLst>
                                    <p:cond delay="1250"/>
                                  </p:stCondLst>
                                  <p:childTnLst>
                                    <p:animMotion origin="layout" path="M 2.91667E-6 -7.40741E-7 L 0.03802 -0.36366 " pathEditMode="relative" rAng="0" ptsTypes="AA">
                                      <p:cBhvr>
                                        <p:cTn id="21" dur="2000" fill="hold"/>
                                        <p:tgtEl>
                                          <p:spTgt spid="11"/>
                                        </p:tgtEl>
                                        <p:attrNameLst>
                                          <p:attrName>ppt_x</p:attrName>
                                          <p:attrName>ppt_y</p:attrName>
                                        </p:attrNameLst>
                                      </p:cBhvr>
                                      <p:rCtr x="1901" y="-18194"/>
                                    </p:animMotion>
                                  </p:childTnLst>
                                </p:cTn>
                              </p:par>
                              <p:par>
                                <p:cTn id="22" presetID="35" presetClass="path" presetSubtype="0" accel="50000" decel="50000" fill="hold" nodeType="withEffect">
                                  <p:stCondLst>
                                    <p:cond delay="1500"/>
                                  </p:stCondLst>
                                  <p:childTnLst>
                                    <p:animMotion origin="layout" path="M 2.70833E-6 -4.81481E-6 L -0.10951 -0.00578 " pathEditMode="relative" rAng="0" ptsTypes="AA">
                                      <p:cBhvr>
                                        <p:cTn id="23" dur="2000" fill="hold"/>
                                        <p:tgtEl>
                                          <p:spTgt spid="9"/>
                                        </p:tgtEl>
                                        <p:attrNameLst>
                                          <p:attrName>ppt_x</p:attrName>
                                          <p:attrName>ppt_y</p:attrName>
                                        </p:attrNameLst>
                                      </p:cBhvr>
                                      <p:rCtr x="-5482"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172254" y="138488"/>
            <a:ext cx="10553091" cy="1309312"/>
          </a:xfrm>
          <a:prstGeom prst="rect">
            <a:avLst/>
          </a:prstGeom>
        </p:spPr>
      </p:pic>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2" name="Rectangle 11">
            <a:extLst>
              <a:ext uri="{FF2B5EF4-FFF2-40B4-BE49-F238E27FC236}">
                <a16:creationId xmlns:a16="http://schemas.microsoft.com/office/drawing/2014/main" id="{27E6E8EE-EAD9-2B6C-2F3C-E356E6D20DF9}"/>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graphicFrame>
        <p:nvGraphicFramePr>
          <p:cNvPr id="29" name="Table 28">
            <a:extLst>
              <a:ext uri="{FF2B5EF4-FFF2-40B4-BE49-F238E27FC236}">
                <a16:creationId xmlns:a16="http://schemas.microsoft.com/office/drawing/2014/main" id="{106F8344-7C29-A59F-55DD-C496F84674DE}"/>
              </a:ext>
            </a:extLst>
          </p:cNvPr>
          <p:cNvGraphicFramePr>
            <a:graphicFrameLocks noGrp="1"/>
          </p:cNvGraphicFramePr>
          <p:nvPr/>
        </p:nvGraphicFramePr>
        <p:xfrm>
          <a:off x="533400" y="1219200"/>
          <a:ext cx="10972800" cy="4785700"/>
        </p:xfrm>
        <a:graphic>
          <a:graphicData uri="http://schemas.openxmlformats.org/drawingml/2006/table">
            <a:tbl>
              <a:tblPr firstRow="1" firstCol="1" bandRow="1">
                <a:tableStyleId>{5C22544A-7EE6-4342-B048-85BDC9FD1C3A}</a:tableStyleId>
              </a:tblPr>
              <a:tblGrid>
                <a:gridCol w="1911927">
                  <a:extLst>
                    <a:ext uri="{9D8B030D-6E8A-4147-A177-3AD203B41FA5}">
                      <a16:colId xmlns:a16="http://schemas.microsoft.com/office/drawing/2014/main" val="1309730367"/>
                    </a:ext>
                  </a:extLst>
                </a:gridCol>
                <a:gridCol w="1662547">
                  <a:extLst>
                    <a:ext uri="{9D8B030D-6E8A-4147-A177-3AD203B41FA5}">
                      <a16:colId xmlns:a16="http://schemas.microsoft.com/office/drawing/2014/main" val="810746058"/>
                    </a:ext>
                  </a:extLst>
                </a:gridCol>
                <a:gridCol w="1496291">
                  <a:extLst>
                    <a:ext uri="{9D8B030D-6E8A-4147-A177-3AD203B41FA5}">
                      <a16:colId xmlns:a16="http://schemas.microsoft.com/office/drawing/2014/main" val="2318449206"/>
                    </a:ext>
                  </a:extLst>
                </a:gridCol>
                <a:gridCol w="1330035">
                  <a:extLst>
                    <a:ext uri="{9D8B030D-6E8A-4147-A177-3AD203B41FA5}">
                      <a16:colId xmlns:a16="http://schemas.microsoft.com/office/drawing/2014/main" val="2262319177"/>
                    </a:ext>
                  </a:extLst>
                </a:gridCol>
                <a:gridCol w="1413164">
                  <a:extLst>
                    <a:ext uri="{9D8B030D-6E8A-4147-A177-3AD203B41FA5}">
                      <a16:colId xmlns:a16="http://schemas.microsoft.com/office/drawing/2014/main" val="3146008304"/>
                    </a:ext>
                  </a:extLst>
                </a:gridCol>
                <a:gridCol w="1579418">
                  <a:extLst>
                    <a:ext uri="{9D8B030D-6E8A-4147-A177-3AD203B41FA5}">
                      <a16:colId xmlns:a16="http://schemas.microsoft.com/office/drawing/2014/main" val="3235591542"/>
                    </a:ext>
                  </a:extLst>
                </a:gridCol>
                <a:gridCol w="1579418">
                  <a:extLst>
                    <a:ext uri="{9D8B030D-6E8A-4147-A177-3AD203B41FA5}">
                      <a16:colId xmlns:a16="http://schemas.microsoft.com/office/drawing/2014/main" val="2778812639"/>
                    </a:ext>
                  </a:extLst>
                </a:gridCol>
              </a:tblGrid>
              <a:tr h="762000">
                <a:tc>
                  <a:txBody>
                    <a:bodyPr/>
                    <a:lstStyle/>
                    <a:p>
                      <a:endParaRPr lang="en-US" sz="900" kern="100" dirty="0">
                        <a:effectLst/>
                        <a:latin typeface="Aptos" panose="020B0004020202020204" pitchFamily="34" charset="0"/>
                      </a:endParaRPr>
                    </a:p>
                  </a:txBody>
                  <a:tcPr marL="48865" marR="48865" marT="0" marB="0"/>
                </a:tc>
                <a:tc>
                  <a:txBody>
                    <a:bodyPr/>
                    <a:lstStyle/>
                    <a:p>
                      <a:pPr marL="0" marR="0">
                        <a:lnSpc>
                          <a:spcPct val="115000"/>
                        </a:lnSpc>
                        <a:spcAft>
                          <a:spcPts val="800"/>
                        </a:spcAft>
                        <a:buNone/>
                      </a:pPr>
                      <a:r>
                        <a:rPr lang="en-US" sz="1200" kern="100" dirty="0">
                          <a:effectLst/>
                        </a:rPr>
                        <a:t>Your Research (Blockchain-Enabled NFC Smart Ticketing)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Jayalath et al. (2020) Microtransaction Blockchain Model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a:effectLst/>
                        </a:rPr>
                        <a:t>BUS-TAP App (NFC Travel App) []</a:t>
                      </a:r>
                      <a:endParaRPr lang="en-US" sz="1200" kern="10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a:effectLst/>
                        </a:rPr>
                        <a:t>NFC Urban Payment System (Dhule et al.) []</a:t>
                      </a:r>
                      <a:endParaRPr lang="en-US" sz="1200" kern="10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a:effectLst/>
                        </a:rPr>
                        <a:t>Blockchain Fleet Management (Clair and et al.) []</a:t>
                      </a:r>
                      <a:endParaRPr lang="en-US" sz="1200" kern="10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NFC Payment Challenges &amp; Blockchain Survey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2359876107"/>
                  </a:ext>
                </a:extLst>
              </a:tr>
              <a:tr h="622228">
                <a:tc>
                  <a:txBody>
                    <a:bodyPr/>
                    <a:lstStyle/>
                    <a:p>
                      <a:pPr marL="0" marR="0">
                        <a:lnSpc>
                          <a:spcPct val="115000"/>
                        </a:lnSpc>
                        <a:spcAft>
                          <a:spcPts val="800"/>
                        </a:spcAft>
                        <a:buNone/>
                      </a:pPr>
                      <a:r>
                        <a:rPr lang="en-US" sz="1200" kern="100" dirty="0">
                          <a:effectLst/>
                        </a:rPr>
                        <a:t>1. Technology Integration (NFC + Blockchain)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Fully integrated</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Blockchain only</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NFC only</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NFC only</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Blockchain only</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Separate analysis</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1317932549"/>
                  </a:ext>
                </a:extLst>
              </a:tr>
              <a:tr h="510667">
                <a:tc>
                  <a:txBody>
                    <a:bodyPr/>
                    <a:lstStyle/>
                    <a:p>
                      <a:pPr marL="0" marR="0">
                        <a:lnSpc>
                          <a:spcPct val="115000"/>
                        </a:lnSpc>
                        <a:spcAft>
                          <a:spcPts val="800"/>
                        </a:spcAft>
                        <a:buNone/>
                      </a:pPr>
                      <a:r>
                        <a:rPr lang="en-US" sz="1200" kern="100" dirty="0">
                          <a:effectLst/>
                        </a:rPr>
                        <a:t>2. Digital Exclusion Support</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smartphone users</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3475643738"/>
                  </a:ext>
                </a:extLst>
              </a:tr>
              <a:tr h="510667">
                <a:tc>
                  <a:txBody>
                    <a:bodyPr/>
                    <a:lstStyle/>
                    <a:p>
                      <a:pPr marL="0" marR="0">
                        <a:lnSpc>
                          <a:spcPct val="115000"/>
                        </a:lnSpc>
                        <a:spcAft>
                          <a:spcPts val="800"/>
                        </a:spcAft>
                        <a:buNone/>
                      </a:pPr>
                      <a:r>
                        <a:rPr lang="en-US" sz="1200" kern="100" dirty="0">
                          <a:effectLst/>
                        </a:rPr>
                        <a:t>3. Real-time Digital Receipts / QR Integration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QR-based receipts</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2303534420"/>
                  </a:ext>
                </a:extLst>
              </a:tr>
              <a:tr h="510667">
                <a:tc>
                  <a:txBody>
                    <a:bodyPr/>
                    <a:lstStyle/>
                    <a:p>
                      <a:pPr marL="0" marR="0">
                        <a:lnSpc>
                          <a:spcPct val="115000"/>
                        </a:lnSpc>
                        <a:spcAft>
                          <a:spcPts val="800"/>
                        </a:spcAft>
                        <a:buNone/>
                      </a:pPr>
                      <a:r>
                        <a:rPr lang="en-US" sz="1200" kern="100" dirty="0">
                          <a:effectLst/>
                        </a:rPr>
                        <a:t>4. Transparency / Tamper-proof Ledger</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Blockchain ledger</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endParaRPr>
                    </a:p>
                    <a:p>
                      <a:pPr marL="0" marR="0" algn="ctr">
                        <a:lnSpc>
                          <a:spcPct val="115000"/>
                        </a:lnSpc>
                        <a:spcAft>
                          <a:spcPts val="800"/>
                        </a:spcAft>
                        <a:buNone/>
                      </a:pPr>
                      <a:r>
                        <a:rPr lang="en-US" sz="900" kern="100" dirty="0">
                          <a:effectLst/>
                        </a:rPr>
                        <a:t>(in theory)</a:t>
                      </a: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464677191"/>
                  </a:ext>
                </a:extLst>
              </a:tr>
              <a:tr h="337470">
                <a:tc>
                  <a:txBody>
                    <a:bodyPr/>
                    <a:lstStyle/>
                    <a:p>
                      <a:pPr marL="0" marR="0">
                        <a:lnSpc>
                          <a:spcPct val="115000"/>
                        </a:lnSpc>
                        <a:spcAft>
                          <a:spcPts val="800"/>
                        </a:spcAft>
                        <a:buNone/>
                      </a:pPr>
                      <a:r>
                        <a:rPr lang="en-US" sz="1200" kern="100" dirty="0">
                          <a:effectLst/>
                        </a:rPr>
                        <a:t>5. Mobile App Integration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Android/iOS supported</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2225754679"/>
                  </a:ext>
                </a:extLst>
              </a:tr>
              <a:tr h="510667">
                <a:tc>
                  <a:txBody>
                    <a:bodyPr/>
                    <a:lstStyle/>
                    <a:p>
                      <a:pPr marL="0" marR="0">
                        <a:lnSpc>
                          <a:spcPct val="115000"/>
                        </a:lnSpc>
                        <a:spcAft>
                          <a:spcPts val="800"/>
                        </a:spcAft>
                        <a:buNone/>
                      </a:pPr>
                      <a:r>
                        <a:rPr lang="en-US" sz="1200" kern="100" dirty="0">
                          <a:effectLst/>
                        </a:rPr>
                        <a:t>6. Fare Dispute Resolution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Immutable logs aid disputes</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3687540643"/>
                  </a:ext>
                </a:extLst>
              </a:tr>
              <a:tr h="510667">
                <a:tc>
                  <a:txBody>
                    <a:bodyPr/>
                    <a:lstStyle/>
                    <a:p>
                      <a:pPr marL="0" marR="0">
                        <a:lnSpc>
                          <a:spcPct val="115000"/>
                        </a:lnSpc>
                        <a:spcAft>
                          <a:spcPts val="800"/>
                        </a:spcAft>
                        <a:buNone/>
                      </a:pPr>
                      <a:r>
                        <a:rPr lang="en-US" sz="1200" kern="100" dirty="0">
                          <a:effectLst/>
                        </a:rPr>
                        <a:t>7. Legally Compliant (e.g., SLTB Act)</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Yes</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781582189"/>
                  </a:ext>
                </a:extLst>
              </a:tr>
              <a:tr h="510667">
                <a:tc>
                  <a:txBody>
                    <a:bodyPr/>
                    <a:lstStyle/>
                    <a:p>
                      <a:pPr marL="0" marR="0">
                        <a:lnSpc>
                          <a:spcPct val="115000"/>
                        </a:lnSpc>
                        <a:spcAft>
                          <a:spcPts val="800"/>
                        </a:spcAft>
                        <a:buNone/>
                      </a:pPr>
                      <a:r>
                        <a:rPr lang="en-US" sz="1200" kern="100" dirty="0">
                          <a:effectLst/>
                        </a:rPr>
                        <a:t>8. Loyalty or Reward Programs</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nSpc>
                          <a:spcPct val="115000"/>
                        </a:lnSpc>
                        <a:spcAft>
                          <a:spcPts val="800"/>
                        </a:spcAft>
                        <a:buNone/>
                      </a:pPr>
                      <a:r>
                        <a:rPr lang="en-US" sz="1200" kern="100" dirty="0">
                          <a:effectLst/>
                        </a:rPr>
                        <a:t>Integrated</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solidFill>
                          <a:schemeClr val="tx1">
                            <a:lumMod val="95000"/>
                            <a:lumOff val="5000"/>
                          </a:schemeClr>
                        </a:solidFill>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tc>
                  <a:txBody>
                    <a:bodyPr/>
                    <a:lstStyle/>
                    <a:p>
                      <a:pPr marL="0" marR="0" algn="ctr">
                        <a:lnSpc>
                          <a:spcPct val="115000"/>
                        </a:lnSpc>
                        <a:spcAft>
                          <a:spcPts val="800"/>
                        </a:spcAft>
                        <a:buNone/>
                      </a:pPr>
                      <a:endParaRPr lang="en-US" sz="900" kern="100" dirty="0">
                        <a:effectLst/>
                        <a:latin typeface="Aptos" panose="020B0004020202020204" pitchFamily="34" charset="0"/>
                        <a:ea typeface="Aptos" panose="020B0004020202020204" pitchFamily="34" charset="0"/>
                        <a:cs typeface="Iskoola Pota" panose="020B0502040204020203" pitchFamily="34" charset="0"/>
                      </a:endParaRPr>
                    </a:p>
                  </a:txBody>
                  <a:tcPr marL="48865" marR="48865" marT="0" marB="0"/>
                </a:tc>
                <a:extLst>
                  <a:ext uri="{0D108BD9-81ED-4DB2-BD59-A6C34878D82A}">
                    <a16:rowId xmlns:a16="http://schemas.microsoft.com/office/drawing/2014/main" val="4200827004"/>
                  </a:ext>
                </a:extLst>
              </a:tr>
            </a:tbl>
          </a:graphicData>
        </a:graphic>
      </p:graphicFrame>
      <p:pic>
        <p:nvPicPr>
          <p:cNvPr id="33" name="Graphic 32" descr="Close with solid fill">
            <a:extLst>
              <a:ext uri="{FF2B5EF4-FFF2-40B4-BE49-F238E27FC236}">
                <a16:creationId xmlns:a16="http://schemas.microsoft.com/office/drawing/2014/main" id="{3F021E13-D690-0345-8BB9-B876D93D16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2667000"/>
            <a:ext cx="214688" cy="214688"/>
          </a:xfrm>
          <a:prstGeom prst="rect">
            <a:avLst/>
          </a:prstGeom>
        </p:spPr>
      </p:pic>
      <p:pic>
        <p:nvPicPr>
          <p:cNvPr id="34" name="Graphic 33" descr="Close with solid fill">
            <a:extLst>
              <a:ext uri="{FF2B5EF4-FFF2-40B4-BE49-F238E27FC236}">
                <a16:creationId xmlns:a16="http://schemas.microsoft.com/office/drawing/2014/main" id="{846372FC-396E-031C-8063-64F162AF0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3187510"/>
            <a:ext cx="214688" cy="214688"/>
          </a:xfrm>
          <a:prstGeom prst="rect">
            <a:avLst/>
          </a:prstGeom>
        </p:spPr>
      </p:pic>
      <p:pic>
        <p:nvPicPr>
          <p:cNvPr id="35" name="Graphic 34" descr="Close with solid fill">
            <a:extLst>
              <a:ext uri="{FF2B5EF4-FFF2-40B4-BE49-F238E27FC236}">
                <a16:creationId xmlns:a16="http://schemas.microsoft.com/office/drawing/2014/main" id="{2CD7A079-C5B6-36C5-B42F-B2ADDEFA0C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2013344"/>
            <a:ext cx="214688" cy="214688"/>
          </a:xfrm>
          <a:prstGeom prst="rect">
            <a:avLst/>
          </a:prstGeom>
        </p:spPr>
      </p:pic>
      <p:pic>
        <p:nvPicPr>
          <p:cNvPr id="36" name="Graphic 35" descr="Close with solid fill">
            <a:extLst>
              <a:ext uri="{FF2B5EF4-FFF2-40B4-BE49-F238E27FC236}">
                <a16:creationId xmlns:a16="http://schemas.microsoft.com/office/drawing/2014/main" id="{3A76A0B1-1AEB-F0AB-7BAB-192551137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5029200"/>
            <a:ext cx="214688" cy="214688"/>
          </a:xfrm>
          <a:prstGeom prst="rect">
            <a:avLst/>
          </a:prstGeom>
        </p:spPr>
      </p:pic>
      <p:pic>
        <p:nvPicPr>
          <p:cNvPr id="37" name="Graphic 36" descr="Close with solid fill">
            <a:extLst>
              <a:ext uri="{FF2B5EF4-FFF2-40B4-BE49-F238E27FC236}">
                <a16:creationId xmlns:a16="http://schemas.microsoft.com/office/drawing/2014/main" id="{502FF32D-3AED-2DA3-904C-78543CD2FB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5531456"/>
            <a:ext cx="214688" cy="214688"/>
          </a:xfrm>
          <a:prstGeom prst="rect">
            <a:avLst/>
          </a:prstGeom>
        </p:spPr>
      </p:pic>
      <p:pic>
        <p:nvPicPr>
          <p:cNvPr id="38" name="Graphic 37" descr="Close with solid fill">
            <a:extLst>
              <a:ext uri="{FF2B5EF4-FFF2-40B4-BE49-F238E27FC236}">
                <a16:creationId xmlns:a16="http://schemas.microsoft.com/office/drawing/2014/main" id="{55000CE7-42A0-C221-2856-3D3E6AB468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5531456"/>
            <a:ext cx="214688" cy="214688"/>
          </a:xfrm>
          <a:prstGeom prst="rect">
            <a:avLst/>
          </a:prstGeom>
        </p:spPr>
      </p:pic>
      <p:pic>
        <p:nvPicPr>
          <p:cNvPr id="39" name="Graphic 38" descr="Close with solid fill">
            <a:extLst>
              <a:ext uri="{FF2B5EF4-FFF2-40B4-BE49-F238E27FC236}">
                <a16:creationId xmlns:a16="http://schemas.microsoft.com/office/drawing/2014/main" id="{01A7201B-F496-AE7F-F616-22D03E46F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5030329"/>
            <a:ext cx="214688" cy="214688"/>
          </a:xfrm>
          <a:prstGeom prst="rect">
            <a:avLst/>
          </a:prstGeom>
        </p:spPr>
      </p:pic>
      <p:pic>
        <p:nvPicPr>
          <p:cNvPr id="40" name="Graphic 39" descr="Close with solid fill">
            <a:extLst>
              <a:ext uri="{FF2B5EF4-FFF2-40B4-BE49-F238E27FC236}">
                <a16:creationId xmlns:a16="http://schemas.microsoft.com/office/drawing/2014/main" id="{C97BB017-A38E-F6B7-676C-DF8CD299B6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4539570"/>
            <a:ext cx="214688" cy="214688"/>
          </a:xfrm>
          <a:prstGeom prst="rect">
            <a:avLst/>
          </a:prstGeom>
        </p:spPr>
      </p:pic>
      <p:pic>
        <p:nvPicPr>
          <p:cNvPr id="41" name="Graphic 40" descr="Close with solid fill">
            <a:extLst>
              <a:ext uri="{FF2B5EF4-FFF2-40B4-BE49-F238E27FC236}">
                <a16:creationId xmlns:a16="http://schemas.microsoft.com/office/drawing/2014/main" id="{968E5E9B-9721-2ADB-D53A-A620210B45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3749618"/>
            <a:ext cx="214688" cy="214688"/>
          </a:xfrm>
          <a:prstGeom prst="rect">
            <a:avLst/>
          </a:prstGeom>
        </p:spPr>
      </p:pic>
      <p:pic>
        <p:nvPicPr>
          <p:cNvPr id="42" name="Graphic 41" descr="Close with solid fill">
            <a:extLst>
              <a:ext uri="{FF2B5EF4-FFF2-40B4-BE49-F238E27FC236}">
                <a16:creationId xmlns:a16="http://schemas.microsoft.com/office/drawing/2014/main" id="{FB6E55B7-0305-42E4-801E-49AC5A5F1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3199043"/>
            <a:ext cx="214688" cy="214688"/>
          </a:xfrm>
          <a:prstGeom prst="rect">
            <a:avLst/>
          </a:prstGeom>
        </p:spPr>
      </p:pic>
      <p:pic>
        <p:nvPicPr>
          <p:cNvPr id="43" name="Graphic 42" descr="Close with solid fill">
            <a:extLst>
              <a:ext uri="{FF2B5EF4-FFF2-40B4-BE49-F238E27FC236}">
                <a16:creationId xmlns:a16="http://schemas.microsoft.com/office/drawing/2014/main" id="{B1FC8033-4C76-AC87-A3E3-1BE58FE412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0183" y="2667000"/>
            <a:ext cx="214688" cy="214688"/>
          </a:xfrm>
          <a:prstGeom prst="rect">
            <a:avLst/>
          </a:prstGeom>
        </p:spPr>
      </p:pic>
      <p:pic>
        <p:nvPicPr>
          <p:cNvPr id="44" name="Graphic 43" descr="Close with solid fill">
            <a:extLst>
              <a:ext uri="{FF2B5EF4-FFF2-40B4-BE49-F238E27FC236}">
                <a16:creationId xmlns:a16="http://schemas.microsoft.com/office/drawing/2014/main" id="{C76F9F0E-0E1F-A533-9255-58912BCDF4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2013344"/>
            <a:ext cx="214688" cy="214688"/>
          </a:xfrm>
          <a:prstGeom prst="rect">
            <a:avLst/>
          </a:prstGeom>
        </p:spPr>
      </p:pic>
      <p:pic>
        <p:nvPicPr>
          <p:cNvPr id="45" name="Graphic 44" descr="Close with solid fill">
            <a:extLst>
              <a:ext uri="{FF2B5EF4-FFF2-40B4-BE49-F238E27FC236}">
                <a16:creationId xmlns:a16="http://schemas.microsoft.com/office/drawing/2014/main" id="{DAE18E6A-6151-1E53-3794-AE085C433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2667000"/>
            <a:ext cx="214688" cy="214688"/>
          </a:xfrm>
          <a:prstGeom prst="rect">
            <a:avLst/>
          </a:prstGeom>
        </p:spPr>
      </p:pic>
      <p:pic>
        <p:nvPicPr>
          <p:cNvPr id="46" name="Graphic 45" descr="Close with solid fill">
            <a:extLst>
              <a:ext uri="{FF2B5EF4-FFF2-40B4-BE49-F238E27FC236}">
                <a16:creationId xmlns:a16="http://schemas.microsoft.com/office/drawing/2014/main" id="{958F77E9-E5E5-7DBC-7934-4FB9EF95BC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3187510"/>
            <a:ext cx="214688" cy="214688"/>
          </a:xfrm>
          <a:prstGeom prst="rect">
            <a:avLst/>
          </a:prstGeom>
        </p:spPr>
      </p:pic>
      <p:pic>
        <p:nvPicPr>
          <p:cNvPr id="47" name="Graphic 46" descr="Close with solid fill">
            <a:extLst>
              <a:ext uri="{FF2B5EF4-FFF2-40B4-BE49-F238E27FC236}">
                <a16:creationId xmlns:a16="http://schemas.microsoft.com/office/drawing/2014/main" id="{9FF328EF-1DC2-9D8E-FA8E-F35CE7B0D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4230440"/>
            <a:ext cx="214688" cy="214688"/>
          </a:xfrm>
          <a:prstGeom prst="rect">
            <a:avLst/>
          </a:prstGeom>
        </p:spPr>
      </p:pic>
      <p:pic>
        <p:nvPicPr>
          <p:cNvPr id="48" name="Graphic 47" descr="Close with solid fill">
            <a:extLst>
              <a:ext uri="{FF2B5EF4-FFF2-40B4-BE49-F238E27FC236}">
                <a16:creationId xmlns:a16="http://schemas.microsoft.com/office/drawing/2014/main" id="{9DC91CC8-D2B4-69EF-65BB-B6F4BC847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4539155"/>
            <a:ext cx="214688" cy="214688"/>
          </a:xfrm>
          <a:prstGeom prst="rect">
            <a:avLst/>
          </a:prstGeom>
        </p:spPr>
      </p:pic>
      <p:pic>
        <p:nvPicPr>
          <p:cNvPr id="49" name="Graphic 48" descr="Close with solid fill">
            <a:extLst>
              <a:ext uri="{FF2B5EF4-FFF2-40B4-BE49-F238E27FC236}">
                <a16:creationId xmlns:a16="http://schemas.microsoft.com/office/drawing/2014/main" id="{1F715C88-E64C-1FEA-B994-56ED38A719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5029200"/>
            <a:ext cx="214688" cy="214688"/>
          </a:xfrm>
          <a:prstGeom prst="rect">
            <a:avLst/>
          </a:prstGeom>
        </p:spPr>
      </p:pic>
      <p:pic>
        <p:nvPicPr>
          <p:cNvPr id="50" name="Graphic 49" descr="Close with solid fill">
            <a:extLst>
              <a:ext uri="{FF2B5EF4-FFF2-40B4-BE49-F238E27FC236}">
                <a16:creationId xmlns:a16="http://schemas.microsoft.com/office/drawing/2014/main" id="{9D036185-BAA2-8A07-D654-1AFF1771C1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5532544"/>
            <a:ext cx="214688" cy="214688"/>
          </a:xfrm>
          <a:prstGeom prst="rect">
            <a:avLst/>
          </a:prstGeom>
        </p:spPr>
      </p:pic>
      <p:pic>
        <p:nvPicPr>
          <p:cNvPr id="51" name="Graphic 50" descr="Close with solid fill">
            <a:extLst>
              <a:ext uri="{FF2B5EF4-FFF2-40B4-BE49-F238E27FC236}">
                <a16:creationId xmlns:a16="http://schemas.microsoft.com/office/drawing/2014/main" id="{8EAF252A-381F-4693-28BA-822B3069DF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2667000"/>
            <a:ext cx="214688" cy="214688"/>
          </a:xfrm>
          <a:prstGeom prst="rect">
            <a:avLst/>
          </a:prstGeom>
        </p:spPr>
      </p:pic>
      <p:pic>
        <p:nvPicPr>
          <p:cNvPr id="52" name="Graphic 51" descr="Close with solid fill">
            <a:extLst>
              <a:ext uri="{FF2B5EF4-FFF2-40B4-BE49-F238E27FC236}">
                <a16:creationId xmlns:a16="http://schemas.microsoft.com/office/drawing/2014/main" id="{33D78D30-2B55-2559-2405-7A19246D12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3199043"/>
            <a:ext cx="214688" cy="214688"/>
          </a:xfrm>
          <a:prstGeom prst="rect">
            <a:avLst/>
          </a:prstGeom>
        </p:spPr>
      </p:pic>
      <p:pic>
        <p:nvPicPr>
          <p:cNvPr id="53" name="Graphic 52" descr="Close with solid fill">
            <a:extLst>
              <a:ext uri="{FF2B5EF4-FFF2-40B4-BE49-F238E27FC236}">
                <a16:creationId xmlns:a16="http://schemas.microsoft.com/office/drawing/2014/main" id="{0EA87045-6A0C-13D2-093F-2F1490060B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3747712"/>
            <a:ext cx="214688" cy="214688"/>
          </a:xfrm>
          <a:prstGeom prst="rect">
            <a:avLst/>
          </a:prstGeom>
        </p:spPr>
      </p:pic>
      <p:pic>
        <p:nvPicPr>
          <p:cNvPr id="54" name="Graphic 53" descr="Close with solid fill">
            <a:extLst>
              <a:ext uri="{FF2B5EF4-FFF2-40B4-BE49-F238E27FC236}">
                <a16:creationId xmlns:a16="http://schemas.microsoft.com/office/drawing/2014/main" id="{B4510661-2DB3-1BCF-D7FE-3111587E8B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4539155"/>
            <a:ext cx="214688" cy="214688"/>
          </a:xfrm>
          <a:prstGeom prst="rect">
            <a:avLst/>
          </a:prstGeom>
        </p:spPr>
      </p:pic>
      <p:pic>
        <p:nvPicPr>
          <p:cNvPr id="55" name="Graphic 54" descr="Close with solid fill">
            <a:extLst>
              <a:ext uri="{FF2B5EF4-FFF2-40B4-BE49-F238E27FC236}">
                <a16:creationId xmlns:a16="http://schemas.microsoft.com/office/drawing/2014/main" id="{4EF4D6D9-A4E9-2653-6FAA-53D5D1D32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5032551"/>
            <a:ext cx="214688" cy="214688"/>
          </a:xfrm>
          <a:prstGeom prst="rect">
            <a:avLst/>
          </a:prstGeom>
        </p:spPr>
      </p:pic>
      <p:pic>
        <p:nvPicPr>
          <p:cNvPr id="56" name="Graphic 55" descr="Close with solid fill">
            <a:extLst>
              <a:ext uri="{FF2B5EF4-FFF2-40B4-BE49-F238E27FC236}">
                <a16:creationId xmlns:a16="http://schemas.microsoft.com/office/drawing/2014/main" id="{732E6C99-76F0-83C7-F1D8-86B548F47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422" y="5531456"/>
            <a:ext cx="214688" cy="214688"/>
          </a:xfrm>
          <a:prstGeom prst="rect">
            <a:avLst/>
          </a:prstGeom>
        </p:spPr>
      </p:pic>
      <p:pic>
        <p:nvPicPr>
          <p:cNvPr id="57" name="Graphic 56" descr="Close with solid fill">
            <a:extLst>
              <a:ext uri="{FF2B5EF4-FFF2-40B4-BE49-F238E27FC236}">
                <a16:creationId xmlns:a16="http://schemas.microsoft.com/office/drawing/2014/main" id="{5075B562-5CE8-8155-AA26-0644E5DDF7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4213" y="2667000"/>
            <a:ext cx="214688" cy="214688"/>
          </a:xfrm>
          <a:prstGeom prst="rect">
            <a:avLst/>
          </a:prstGeom>
        </p:spPr>
      </p:pic>
      <p:pic>
        <p:nvPicPr>
          <p:cNvPr id="58" name="Graphic 57" descr="Close with solid fill">
            <a:extLst>
              <a:ext uri="{FF2B5EF4-FFF2-40B4-BE49-F238E27FC236}">
                <a16:creationId xmlns:a16="http://schemas.microsoft.com/office/drawing/2014/main" id="{57A87273-A948-3A1F-A062-6803D778D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4213" y="4230440"/>
            <a:ext cx="214688" cy="214688"/>
          </a:xfrm>
          <a:prstGeom prst="rect">
            <a:avLst/>
          </a:prstGeom>
        </p:spPr>
      </p:pic>
      <p:pic>
        <p:nvPicPr>
          <p:cNvPr id="59" name="Graphic 58" descr="Close with solid fill">
            <a:extLst>
              <a:ext uri="{FF2B5EF4-FFF2-40B4-BE49-F238E27FC236}">
                <a16:creationId xmlns:a16="http://schemas.microsoft.com/office/drawing/2014/main" id="{A8A1FCAD-1F23-E6AC-8745-B11760CC27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4213" y="4539155"/>
            <a:ext cx="214688" cy="214688"/>
          </a:xfrm>
          <a:prstGeom prst="rect">
            <a:avLst/>
          </a:prstGeom>
        </p:spPr>
      </p:pic>
      <p:pic>
        <p:nvPicPr>
          <p:cNvPr id="60" name="Graphic 59" descr="Close with solid fill">
            <a:extLst>
              <a:ext uri="{FF2B5EF4-FFF2-40B4-BE49-F238E27FC236}">
                <a16:creationId xmlns:a16="http://schemas.microsoft.com/office/drawing/2014/main" id="{C39B572D-391C-5ED7-53BE-5BA027B043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4213" y="3198908"/>
            <a:ext cx="214688" cy="214688"/>
          </a:xfrm>
          <a:prstGeom prst="rect">
            <a:avLst/>
          </a:prstGeom>
        </p:spPr>
      </p:pic>
      <p:pic>
        <p:nvPicPr>
          <p:cNvPr id="61" name="Graphic 60" descr="Close with solid fill">
            <a:extLst>
              <a:ext uri="{FF2B5EF4-FFF2-40B4-BE49-F238E27FC236}">
                <a16:creationId xmlns:a16="http://schemas.microsoft.com/office/drawing/2014/main" id="{A5710047-B72B-4957-172D-7BC13E3F0A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4213" y="5027951"/>
            <a:ext cx="214688" cy="214688"/>
          </a:xfrm>
          <a:prstGeom prst="rect">
            <a:avLst/>
          </a:prstGeom>
        </p:spPr>
      </p:pic>
      <p:pic>
        <p:nvPicPr>
          <p:cNvPr id="62" name="Graphic 61" descr="Close with solid fill">
            <a:extLst>
              <a:ext uri="{FF2B5EF4-FFF2-40B4-BE49-F238E27FC236}">
                <a16:creationId xmlns:a16="http://schemas.microsoft.com/office/drawing/2014/main" id="{79355CDE-EAAC-E42F-0074-3C71DA6B5B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8003" y="5562600"/>
            <a:ext cx="214688" cy="214688"/>
          </a:xfrm>
          <a:prstGeom prst="rect">
            <a:avLst/>
          </a:prstGeom>
        </p:spPr>
      </p:pic>
      <p:pic>
        <p:nvPicPr>
          <p:cNvPr id="64" name="Graphic 63" descr="Checkmark with solid fill">
            <a:extLst>
              <a:ext uri="{FF2B5EF4-FFF2-40B4-BE49-F238E27FC236}">
                <a16:creationId xmlns:a16="http://schemas.microsoft.com/office/drawing/2014/main" id="{7DF896C4-3B2A-8DA2-34A6-74768A072B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0600" y="3713350"/>
            <a:ext cx="227108" cy="227108"/>
          </a:xfrm>
          <a:prstGeom prst="rect">
            <a:avLst/>
          </a:prstGeom>
        </p:spPr>
      </p:pic>
      <p:pic>
        <p:nvPicPr>
          <p:cNvPr id="66" name="Graphic 65" descr="Checkmark with solid fill">
            <a:extLst>
              <a:ext uri="{FF2B5EF4-FFF2-40B4-BE49-F238E27FC236}">
                <a16:creationId xmlns:a16="http://schemas.microsoft.com/office/drawing/2014/main" id="{CB6D2655-21BE-B8FD-487B-7C706668E7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0600" y="4526735"/>
            <a:ext cx="227108" cy="227108"/>
          </a:xfrm>
          <a:prstGeom prst="rect">
            <a:avLst/>
          </a:prstGeom>
        </p:spPr>
      </p:pic>
      <p:pic>
        <p:nvPicPr>
          <p:cNvPr id="67" name="Graphic 66" descr="Checkmark with solid fill">
            <a:extLst>
              <a:ext uri="{FF2B5EF4-FFF2-40B4-BE49-F238E27FC236}">
                <a16:creationId xmlns:a16="http://schemas.microsoft.com/office/drawing/2014/main" id="{42C0735E-D8E6-46A0-25FE-3D8B594093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7763" y="2023064"/>
            <a:ext cx="227108" cy="227108"/>
          </a:xfrm>
          <a:prstGeom prst="rect">
            <a:avLst/>
          </a:prstGeom>
        </p:spPr>
      </p:pic>
      <p:pic>
        <p:nvPicPr>
          <p:cNvPr id="68" name="Graphic 67" descr="Checkmark with solid fill">
            <a:extLst>
              <a:ext uri="{FF2B5EF4-FFF2-40B4-BE49-F238E27FC236}">
                <a16:creationId xmlns:a16="http://schemas.microsoft.com/office/drawing/2014/main" id="{A60BDF08-A408-CA4A-34DF-1F8BC86A6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7763" y="4165035"/>
            <a:ext cx="227108" cy="227108"/>
          </a:xfrm>
          <a:prstGeom prst="rect">
            <a:avLst/>
          </a:prstGeom>
        </p:spPr>
      </p:pic>
      <p:pic>
        <p:nvPicPr>
          <p:cNvPr id="69" name="Graphic 68" descr="Checkmark with solid fill">
            <a:extLst>
              <a:ext uri="{FF2B5EF4-FFF2-40B4-BE49-F238E27FC236}">
                <a16:creationId xmlns:a16="http://schemas.microsoft.com/office/drawing/2014/main" id="{73A12988-603E-7D6D-E305-7B7AFA80A7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6212" y="2057400"/>
            <a:ext cx="227108" cy="227108"/>
          </a:xfrm>
          <a:prstGeom prst="rect">
            <a:avLst/>
          </a:prstGeom>
        </p:spPr>
      </p:pic>
      <p:pic>
        <p:nvPicPr>
          <p:cNvPr id="70" name="Graphic 69" descr="Checkmark with solid fill">
            <a:extLst>
              <a:ext uri="{FF2B5EF4-FFF2-40B4-BE49-F238E27FC236}">
                <a16:creationId xmlns:a16="http://schemas.microsoft.com/office/drawing/2014/main" id="{A8EA0396-5D0E-6FA8-3C61-3226840712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44213" y="2077527"/>
            <a:ext cx="227108" cy="227108"/>
          </a:xfrm>
          <a:prstGeom prst="rect">
            <a:avLst/>
          </a:prstGeom>
        </p:spPr>
      </p:pic>
      <p:pic>
        <p:nvPicPr>
          <p:cNvPr id="71" name="Graphic 70" descr="Checkmark with solid fill">
            <a:extLst>
              <a:ext uri="{FF2B5EF4-FFF2-40B4-BE49-F238E27FC236}">
                <a16:creationId xmlns:a16="http://schemas.microsoft.com/office/drawing/2014/main" id="{E7926C6E-B148-E8F7-EB34-0758D163FD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0002" y="4165035"/>
            <a:ext cx="227108" cy="227108"/>
          </a:xfrm>
          <a:prstGeom prst="rect">
            <a:avLst/>
          </a:prstGeom>
        </p:spPr>
      </p:pic>
      <p:pic>
        <p:nvPicPr>
          <p:cNvPr id="72" name="Graphic 71" descr="Checkmark with solid fill">
            <a:extLst>
              <a:ext uri="{FF2B5EF4-FFF2-40B4-BE49-F238E27FC236}">
                <a16:creationId xmlns:a16="http://schemas.microsoft.com/office/drawing/2014/main" id="{D3FF82E0-9530-A50E-4EDF-BFC09FE438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8003" y="3730870"/>
            <a:ext cx="227108" cy="227108"/>
          </a:xfrm>
          <a:prstGeom prst="rect">
            <a:avLst/>
          </a:prstGeom>
        </p:spPr>
      </p:pic>
      <p:pic>
        <p:nvPicPr>
          <p:cNvPr id="73" name="Graphic 72" descr="Checkmark with solid fill">
            <a:extLst>
              <a:ext uri="{FF2B5EF4-FFF2-40B4-BE49-F238E27FC236}">
                <a16:creationId xmlns:a16="http://schemas.microsoft.com/office/drawing/2014/main" id="{004650FA-D926-85C3-9972-5F0186EB8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8193" y="3656619"/>
            <a:ext cx="227108" cy="227108"/>
          </a:xfrm>
          <a:prstGeom prst="rect">
            <a:avLst/>
          </a:prstGeom>
        </p:spPr>
      </p:pic>
      <p:pic>
        <p:nvPicPr>
          <p:cNvPr id="74" name="Graphic 73" descr="Checkmark with solid fill">
            <a:extLst>
              <a:ext uri="{FF2B5EF4-FFF2-40B4-BE49-F238E27FC236}">
                <a16:creationId xmlns:a16="http://schemas.microsoft.com/office/drawing/2014/main" id="{7BF297F2-D34F-3B88-7F2A-12531B6EA4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0600" y="4161949"/>
            <a:ext cx="227108" cy="227108"/>
          </a:xfrm>
          <a:prstGeom prst="rect">
            <a:avLst/>
          </a:prstGeom>
        </p:spPr>
      </p:pic>
    </p:spTree>
    <p:extLst>
      <p:ext uri="{BB962C8B-B14F-4D97-AF65-F5344CB8AC3E}">
        <p14:creationId xmlns:p14="http://schemas.microsoft.com/office/powerpoint/2010/main" val="26480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18" name="Flowchart: Card 17">
            <a:extLst>
              <a:ext uri="{FF2B5EF4-FFF2-40B4-BE49-F238E27FC236}">
                <a16:creationId xmlns:a16="http://schemas.microsoft.com/office/drawing/2014/main" id="{3952BABA-5AB1-49FB-AB6D-F91CAE3084A1}"/>
              </a:ext>
            </a:extLst>
          </p:cNvPr>
          <p:cNvSpPr/>
          <p:nvPr/>
        </p:nvSpPr>
        <p:spPr>
          <a:xfrm flipH="1">
            <a:off x="6565383" y="15615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6183789" y="1833115"/>
            <a:ext cx="5292365" cy="970587"/>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dirty="0"/>
              <a:t>Traditional fare collection systems are slow, make mistakes, and don’t provide clear records, causing disputes and financial losses</a:t>
            </a:r>
            <a:r>
              <a:rPr lang="en-US" sz="1800" kern="100" dirty="0">
                <a:effectLst/>
                <a:latin typeface="Aptos" panose="020B0004020202020204" pitchFamily="34" charset="0"/>
                <a:ea typeface="Aptos" panose="020B0004020202020204" pitchFamily="34" charset="0"/>
                <a:cs typeface="Iskoola Pota" panose="020B0502040204020203" pitchFamily="34" charset="0"/>
              </a:rPr>
              <a:t>?</a:t>
            </a: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72235" y="12962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6733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72640" y="1331558"/>
            <a:ext cx="441465" cy="441465"/>
          </a:xfrm>
          <a:prstGeom prst="rect">
            <a:avLst/>
          </a:prstGeom>
          <a:effectLst>
            <a:outerShdw blurRad="254000" dist="127000" dir="5400000" algn="ctr" rotWithShape="0">
              <a:srgbClr val="000000">
                <a:alpha val="70000"/>
              </a:srgbClr>
            </a:outerShdw>
          </a:effectLst>
        </p:spPr>
      </p:pic>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012" y="1927269"/>
            <a:ext cx="3308261" cy="3308261"/>
          </a:xfrm>
          <a:prstGeom prst="rect">
            <a:avLst/>
          </a:prstGeom>
        </p:spPr>
      </p:pic>
      <p:sp>
        <p:nvSpPr>
          <p:cNvPr id="7" name="Rectangle 6">
            <a:extLst>
              <a:ext uri="{FF2B5EF4-FFF2-40B4-BE49-F238E27FC236}">
                <a16:creationId xmlns:a16="http://schemas.microsoft.com/office/drawing/2014/main" id="{157E9A21-9E41-FFB1-7A36-113292C09C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026" name="Picture 2" descr="Forms response chart. Question title: 07.  Have you ever experienced issues with the current bus ticketing system?. Number of responses: 81 responses.">
            <a:extLst>
              <a:ext uri="{FF2B5EF4-FFF2-40B4-BE49-F238E27FC236}">
                <a16:creationId xmlns:a16="http://schemas.microsoft.com/office/drawing/2014/main" id="{45614A49-95FD-6951-D72A-66E58E197CA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8693"/>
          <a:stretch/>
        </p:blipFill>
        <p:spPr bwMode="auto">
          <a:xfrm>
            <a:off x="5029200" y="3276600"/>
            <a:ext cx="4196891" cy="21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3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path" presetSubtype="0" accel="50000" decel="50000" fill="hold" nodeType="withEffect">
                                  <p:stCondLst>
                                    <p:cond delay="1250"/>
                                  </p:stCondLst>
                                  <p:childTnLst>
                                    <p:animMotion origin="layout" path="M -2.29167E-6 -1.11111E-6 L 0.26146 -0.26389 " pathEditMode="relative" rAng="0" ptsTypes="AA">
                                      <p:cBhvr>
                                        <p:cTn id="41" dur="2000" fill="hold"/>
                                        <p:tgtEl>
                                          <p:spTgt spid="11"/>
                                        </p:tgtEl>
                                        <p:attrNameLst>
                                          <p:attrName>ppt_x</p:attrName>
                                          <p:attrName>ppt_y</p:attrName>
                                        </p:attrNameLst>
                                      </p:cBhvr>
                                      <p:rCtr x="13073" y="-13194"/>
                                    </p:animMotion>
                                  </p:childTnLst>
                                </p:cTn>
                              </p:par>
                              <p:par>
                                <p:cTn id="42" presetID="10" presetClass="entr" presetSubtype="0" fill="hold" nodeType="withEffect">
                                  <p:stCondLst>
                                    <p:cond delay="125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7BDA-FC08-3658-4F7E-EC025C5C3EC0}"/>
            </a:ext>
          </a:extLst>
        </p:cNvPr>
        <p:cNvGrpSpPr/>
        <p:nvPr/>
      </p:nvGrpSpPr>
      <p:grpSpPr>
        <a:xfrm>
          <a:off x="0" y="0"/>
          <a:ext cx="0" cy="0"/>
          <a:chOff x="0" y="0"/>
          <a:chExt cx="0" cy="0"/>
        </a:xfrm>
      </p:grpSpPr>
      <p:sp>
        <p:nvSpPr>
          <p:cNvPr id="3" name="Freeform 9">
            <a:extLst>
              <a:ext uri="{FF2B5EF4-FFF2-40B4-BE49-F238E27FC236}">
                <a16:creationId xmlns:a16="http://schemas.microsoft.com/office/drawing/2014/main" id="{1E9955C6-3836-1B6F-52B2-350E1EE56794}"/>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CAC6B084-34BC-CFA8-FA97-316B901F2DCB}"/>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a:extLst>
              <a:ext uri="{FF2B5EF4-FFF2-40B4-BE49-F238E27FC236}">
                <a16:creationId xmlns:a16="http://schemas.microsoft.com/office/drawing/2014/main" id="{320A7D08-8062-5B44-C8F0-7C2B174BE77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8" name="Picture 7" descr="A white person holding a question mark&#10;&#10;Description automatically generated">
            <a:extLst>
              <a:ext uri="{FF2B5EF4-FFF2-40B4-BE49-F238E27FC236}">
                <a16:creationId xmlns:a16="http://schemas.microsoft.com/office/drawing/2014/main" id="{B1029C30-2AE3-0689-E7B2-67E205A301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9" name="Flowchart: Card 8">
            <a:extLst>
              <a:ext uri="{FF2B5EF4-FFF2-40B4-BE49-F238E27FC236}">
                <a16:creationId xmlns:a16="http://schemas.microsoft.com/office/drawing/2014/main" id="{D50293A1-023E-FF31-157E-9AE3D3CB55B0}"/>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894342-7E4E-82B5-A5E7-C003CEA4C469}"/>
              </a:ext>
            </a:extLst>
          </p:cNvPr>
          <p:cNvSpPr txBox="1"/>
          <p:nvPr/>
        </p:nvSpPr>
        <p:spPr>
          <a:xfrm>
            <a:off x="6260583" y="2054572"/>
            <a:ext cx="5292365" cy="970587"/>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dirty="0"/>
              <a:t>People without good access to digital tools are left out, and current systems do not protect important data well enough?</a:t>
            </a:r>
            <a:endParaRPr lang="en-US"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14" name="Graphic 13" descr="Question Mark with solid fill">
            <a:extLst>
              <a:ext uri="{FF2B5EF4-FFF2-40B4-BE49-F238E27FC236}">
                <a16:creationId xmlns:a16="http://schemas.microsoft.com/office/drawing/2014/main" id="{7FFE70FA-EE44-1492-9B51-288AFB5B49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39B0F509-7FB4-268D-B8A8-EF32DE575A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2AE3D6AB-91E8-EFA2-4A89-CB3FD98DA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23" name="Rectangle 22">
            <a:extLst>
              <a:ext uri="{FF2B5EF4-FFF2-40B4-BE49-F238E27FC236}">
                <a16:creationId xmlns:a16="http://schemas.microsoft.com/office/drawing/2014/main" id="{F1E3E2F8-F1E1-51E3-FEC0-B38757BE052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24" name="Picture 23" descr="Forms response chart. Question title: 08. How interested would you be in using an NFC card for contactless bus ticket payments?  &#10;. Number of responses: 78 responses.">
            <a:extLst>
              <a:ext uri="{FF2B5EF4-FFF2-40B4-BE49-F238E27FC236}">
                <a16:creationId xmlns:a16="http://schemas.microsoft.com/office/drawing/2014/main" id="{F0031C6E-E1C4-D17D-49C5-853B5130B38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3578966"/>
            <a:ext cx="4572000" cy="1924539"/>
          </a:xfrm>
          <a:prstGeom prst="rect">
            <a:avLst/>
          </a:prstGeom>
          <a:noFill/>
          <a:ln>
            <a:solidFill>
              <a:schemeClr val="tx1"/>
            </a:solidFill>
          </a:ln>
        </p:spPr>
      </p:pic>
      <p:pic>
        <p:nvPicPr>
          <p:cNvPr id="5" name="Picture 4" descr="A yellow bus with a traffic light on top&#10;&#10;Description automatically generated">
            <a:extLst>
              <a:ext uri="{FF2B5EF4-FFF2-40B4-BE49-F238E27FC236}">
                <a16:creationId xmlns:a16="http://schemas.microsoft.com/office/drawing/2014/main" id="{0437EC9D-9DDD-7C31-F5AF-BFA290D4E3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927" y="1426083"/>
            <a:ext cx="4556256" cy="4556256"/>
          </a:xfrm>
          <a:prstGeom prst="rect">
            <a:avLst/>
          </a:prstGeom>
        </p:spPr>
      </p:pic>
    </p:spTree>
    <p:extLst>
      <p:ext uri="{BB962C8B-B14F-4D97-AF65-F5344CB8AC3E}">
        <p14:creationId xmlns:p14="http://schemas.microsoft.com/office/powerpoint/2010/main" val="111208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path" presetSubtype="0" accel="50000" decel="50000" fill="hold" nodeType="withEffect">
                                  <p:stCondLst>
                                    <p:cond delay="1250"/>
                                  </p:stCondLst>
                                  <p:childTnLst>
                                    <p:animMotion origin="layout" path="M -2.29167E-6 -1.11111E-6 L 0.26146 -0.26389 " pathEditMode="relative" rAng="0" ptsTypes="AA">
                                      <p:cBhvr>
                                        <p:cTn id="36" dur="2000" fill="hold"/>
                                        <p:tgtEl>
                                          <p:spTgt spid="8"/>
                                        </p:tgtEl>
                                        <p:attrNameLst>
                                          <p:attrName>ppt_x</p:attrName>
                                          <p:attrName>ppt_y</p:attrName>
                                        </p:attrNameLst>
                                      </p:cBhvr>
                                      <p:rCtr x="13073" y="-13194"/>
                                    </p:animMotion>
                                  </p:childTnLst>
                                </p:cTn>
                              </p:par>
                              <p:par>
                                <p:cTn id="37" presetID="10" presetClass="entr" presetSubtype="0" fill="hold" nodeType="withEffect">
                                  <p:stCondLst>
                                    <p:cond delay="7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04" name="Group 103">
            <a:extLst>
              <a:ext uri="{FF2B5EF4-FFF2-40B4-BE49-F238E27FC236}">
                <a16:creationId xmlns:a16="http://schemas.microsoft.com/office/drawing/2014/main" id="{90A4C519-E62A-AD50-82E2-8BACB9BEE74A}"/>
              </a:ext>
            </a:extLst>
          </p:cNvPr>
          <p:cNvGrpSpPr/>
          <p:nvPr/>
        </p:nvGrpSpPr>
        <p:grpSpPr>
          <a:xfrm>
            <a:off x="483711" y="986060"/>
            <a:ext cx="11498086" cy="5109940"/>
            <a:chOff x="392389" y="609598"/>
            <a:chExt cx="14926022" cy="5601978"/>
          </a:xfrm>
        </p:grpSpPr>
        <p:sp>
          <p:nvSpPr>
            <p:cNvPr id="62" name="Google Shape;418;p12">
              <a:extLst>
                <a:ext uri="{FF2B5EF4-FFF2-40B4-BE49-F238E27FC236}">
                  <a16:creationId xmlns:a16="http://schemas.microsoft.com/office/drawing/2014/main" id="{7D791E77-1B8E-77BB-192E-7C797E503FEB}"/>
                </a:ext>
              </a:extLst>
            </p:cNvPr>
            <p:cNvSpPr/>
            <p:nvPr/>
          </p:nvSpPr>
          <p:spPr>
            <a:xfrm>
              <a:off x="392389" y="2015608"/>
              <a:ext cx="3417562" cy="297287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640837" y="2270689"/>
              <a:ext cx="4925437" cy="2462719"/>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4785289" y="782414"/>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5470296" y="2169299"/>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5470296" y="3641833"/>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3632255" y="2015608"/>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4010102" y="283066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981653" y="3829146"/>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5400000">
              <a:off x="10287616" y="-3471003"/>
              <a:ext cx="950194" cy="9111396"/>
              <a:chOff x="2" y="-717303"/>
              <a:chExt cx="3304540" cy="31687167"/>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717289"/>
                <a:ext cx="3051809" cy="31687153"/>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72" name="Google Shape;428;p12">
                <a:extLst>
                  <a:ext uri="{FF2B5EF4-FFF2-40B4-BE49-F238E27FC236}">
                    <a16:creationId xmlns:a16="http://schemas.microsoft.com/office/drawing/2014/main" id="{0A0A4E21-AC96-A457-D3B0-9794C4F89055}"/>
                  </a:ext>
                </a:extLst>
              </p:cNvPr>
              <p:cNvSpPr/>
              <p:nvPr/>
            </p:nvSpPr>
            <p:spPr>
              <a:xfrm>
                <a:off x="2" y="-717303"/>
                <a:ext cx="3304540" cy="31687153"/>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3" name="Google Shape;429;p12">
              <a:extLst>
                <a:ext uri="{FF2B5EF4-FFF2-40B4-BE49-F238E27FC236}">
                  <a16:creationId xmlns:a16="http://schemas.microsoft.com/office/drawing/2014/main" id="{FD887F6E-7F0F-9F5C-CC5A-D49DEB0963DD}"/>
                </a:ext>
              </a:extLst>
            </p:cNvPr>
            <p:cNvSpPr txBox="1"/>
            <p:nvPr/>
          </p:nvSpPr>
          <p:spPr>
            <a:xfrm>
              <a:off x="6912907" y="2306007"/>
              <a:ext cx="8341248" cy="850280"/>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74" name="Google Shape;430;p12">
              <a:extLst>
                <a:ext uri="{FF2B5EF4-FFF2-40B4-BE49-F238E27FC236}">
                  <a16:creationId xmlns:a16="http://schemas.microsoft.com/office/drawing/2014/main" id="{90104482-F6FD-3FAE-0708-026074DDED8F}"/>
                </a:ext>
              </a:extLst>
            </p:cNvPr>
            <p:cNvSpPr/>
            <p:nvPr/>
          </p:nvSpPr>
          <p:spPr>
            <a:xfrm>
              <a:off x="4970493" y="96972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5655499" y="2340694"/>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5655499" y="382914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5400000">
              <a:off x="10720135" y="-1454260"/>
              <a:ext cx="950194" cy="8198595"/>
              <a:chOff x="0" y="0"/>
              <a:chExt cx="3304540"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5400000">
              <a:off x="10180306" y="516173"/>
              <a:ext cx="950194" cy="7537731"/>
              <a:chOff x="28832" y="-13585"/>
              <a:chExt cx="3304540" cy="26214373"/>
            </a:xfrm>
          </p:grpSpPr>
          <p:sp>
            <p:nvSpPr>
              <p:cNvPr id="81" name="Google Shape;437;p12">
                <a:extLst>
                  <a:ext uri="{FF2B5EF4-FFF2-40B4-BE49-F238E27FC236}">
                    <a16:creationId xmlns:a16="http://schemas.microsoft.com/office/drawing/2014/main" id="{4B6104E3-03F3-C46E-C28A-DF902AAC4C65}"/>
                  </a:ext>
                </a:extLst>
              </p:cNvPr>
              <p:cNvSpPr/>
              <p:nvPr/>
            </p:nvSpPr>
            <p:spPr>
              <a:xfrm>
                <a:off x="63883" y="-13585"/>
                <a:ext cx="3051809" cy="2618946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28832" y="11322"/>
                <a:ext cx="3304540" cy="26189466"/>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dirty="0"/>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6272720" y="781115"/>
              <a:ext cx="8719832" cy="401521"/>
            </a:xfrm>
            <a:prstGeom prst="rect">
              <a:avLst/>
            </a:prstGeom>
            <a:noFill/>
            <a:ln>
              <a:noFill/>
            </a:ln>
          </p:spPr>
          <p:txBody>
            <a:bodyPr spcFirstLastPara="1" wrap="square" lIns="0" tIns="0" rIns="0" bIns="0" anchor="t" anchorCtr="0">
              <a:spAutoFit/>
            </a:bodyPr>
            <a:lstStyle/>
            <a:p>
              <a:pPr algn="ctr">
                <a:lnSpc>
                  <a:spcPct val="140008"/>
                </a:lnSpc>
              </a:pPr>
              <a:r>
                <a:rPr lang="en-US" sz="1700" dirty="0">
                  <a:solidFill>
                    <a:schemeClr val="bg1"/>
                  </a:solidFill>
                  <a:effectLst/>
                  <a:latin typeface="Aptos" panose="020B0004020202020204" pitchFamily="34" charset="0"/>
                  <a:ea typeface="Aptos" panose="020B0004020202020204" pitchFamily="34" charset="0"/>
                  <a:cs typeface="Iskoola Pota" panose="02010503010101010104" pitchFamily="2" charset="0"/>
                </a:rPr>
                <a:t>Enable fast, contactless fare payments via smart cards or smartphones</a:t>
              </a: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t>
              </a: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1485" y="2673382"/>
              <a:ext cx="2736230" cy="1700559"/>
            </a:xfrm>
            <a:prstGeom prst="rect">
              <a:avLst/>
            </a:prstGeom>
            <a:noFill/>
            <a:ln>
              <a:noFill/>
            </a:ln>
          </p:spPr>
          <p:txBody>
            <a:bodyPr spcFirstLastPara="1" wrap="square" lIns="0" tIns="0" rIns="0" bIns="0" anchor="t" anchorCtr="0">
              <a:spAutoFit/>
            </a:bodyPr>
            <a:lstStyle/>
            <a:p>
              <a:pPr>
                <a:lnSpc>
                  <a:spcPct val="140009"/>
                </a:lnSpc>
              </a:pPr>
              <a:r>
                <a:rPr lang="en-US" sz="1200" dirty="0">
                  <a:effectLst/>
                  <a:latin typeface="Aptos" panose="020B0004020202020204" pitchFamily="34" charset="0"/>
                  <a:ea typeface="Aptos" panose="020B0004020202020204" pitchFamily="34" charset="0"/>
                  <a:cs typeface="Iskoola Pota" panose="02010503010101010104" pitchFamily="2" charset="0"/>
                </a:rPr>
                <a:t>Develop a smart fare collection system for Sri Lanka’s buses using smart cards and blockchain to improve efficiency, transparency, and inclusiveness</a:t>
              </a:r>
              <a:endParaRPr sz="12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4756364" y="5260740"/>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4941568" y="5432135"/>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5400000">
              <a:off x="10006203" y="1637181"/>
              <a:ext cx="950194" cy="8198595"/>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3632255" y="470720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810000" y="1523279"/>
              <a:ext cx="1066800" cy="64602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4278267" y="2706989"/>
              <a:ext cx="1262685" cy="247799"/>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4238938" y="3968321"/>
              <a:ext cx="1273089" cy="121077"/>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864730" y="4889179"/>
              <a:ext cx="1017731" cy="633073"/>
            </a:xfrm>
            <a:prstGeom prst="straightConnector1">
              <a:avLst/>
            </a:prstGeom>
            <a:noFill/>
            <a:ln w="9525" cap="flat" cmpd="sng">
              <a:solidFill>
                <a:srgbClr val="97B853"/>
              </a:solidFill>
              <a:prstDash val="solid"/>
              <a:round/>
              <a:headEnd type="none" w="sm" len="sm"/>
              <a:tailEnd type="none" w="sm" len="sm"/>
            </a:ln>
          </p:spPr>
        </p:cxnSp>
      </p:grpSp>
      <p:sp>
        <p:nvSpPr>
          <p:cNvPr id="105" name="Google Shape;440;p12">
            <a:extLst>
              <a:ext uri="{FF2B5EF4-FFF2-40B4-BE49-F238E27FC236}">
                <a16:creationId xmlns:a16="http://schemas.microsoft.com/office/drawing/2014/main" id="{EF258474-B9C6-994D-AEE8-31FE0E091FE1}"/>
              </a:ext>
            </a:extLst>
          </p:cNvPr>
          <p:cNvSpPr txBox="1"/>
          <p:nvPr/>
        </p:nvSpPr>
        <p:spPr>
          <a:xfrm>
            <a:off x="5666102" y="2636838"/>
            <a:ext cx="6315692" cy="387798"/>
          </a:xfrm>
          <a:prstGeom prst="rect">
            <a:avLst/>
          </a:prstGeom>
          <a:noFill/>
          <a:ln>
            <a:noFill/>
          </a:ln>
        </p:spPr>
        <p:txBody>
          <a:bodyPr spcFirstLastPara="1" wrap="square" lIns="0" tIns="0" rIns="0" bIns="0" anchor="t" anchorCtr="0">
            <a:spAutoFit/>
          </a:bodyPr>
          <a:lstStyle/>
          <a:p>
            <a:pPr algn="ctr">
              <a:lnSpc>
                <a:spcPct val="140008"/>
              </a:lnSpc>
            </a:pPr>
            <a:r>
              <a:rPr lang="en-US" dirty="0">
                <a:solidFill>
                  <a:schemeClr val="bg1"/>
                </a:solidFill>
              </a:rPr>
              <a:t>Use blockchain for secure, tamper-proof transaction records</a:t>
            </a:r>
            <a:r>
              <a:rPr lang="en-US" sz="1700" kern="100" dirty="0">
                <a:solidFill>
                  <a:schemeClr val="bg1"/>
                </a:solidFill>
                <a:latin typeface="Aptos" panose="020B0004020202020204" pitchFamily="34" charset="0"/>
                <a:ea typeface="Aptos" panose="020B0004020202020204" pitchFamily="34" charset="0"/>
                <a:cs typeface="Iskoola Pota" panose="020B0502040204020203" pitchFamily="34" charset="0"/>
              </a:rPr>
              <a:t>.</a:t>
            </a:r>
            <a:endPar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295400" y="15295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6" name="Rectangle 5">
            <a:extLst>
              <a:ext uri="{FF2B5EF4-FFF2-40B4-BE49-F238E27FC236}">
                <a16:creationId xmlns:a16="http://schemas.microsoft.com/office/drawing/2014/main" id="{2C0F08BF-CD62-EB06-EA85-2665DAAD8ABC}"/>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Google Shape;440;p12">
            <a:extLst>
              <a:ext uri="{FF2B5EF4-FFF2-40B4-BE49-F238E27FC236}">
                <a16:creationId xmlns:a16="http://schemas.microsoft.com/office/drawing/2014/main" id="{FC37C42F-B70C-4993-15BF-05A325D86547}"/>
              </a:ext>
            </a:extLst>
          </p:cNvPr>
          <p:cNvSpPr txBox="1"/>
          <p:nvPr/>
        </p:nvSpPr>
        <p:spPr>
          <a:xfrm>
            <a:off x="4962943" y="5437129"/>
            <a:ext cx="6450489" cy="775597"/>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Ensuring prompt transaction communication with the conductor</a:t>
            </a: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Google Shape;440;p12">
            <a:extLst>
              <a:ext uri="{FF2B5EF4-FFF2-40B4-BE49-F238E27FC236}">
                <a16:creationId xmlns:a16="http://schemas.microsoft.com/office/drawing/2014/main" id="{4625ED77-9675-31A1-D9E2-BDF834B71F3C}"/>
              </a:ext>
            </a:extLst>
          </p:cNvPr>
          <p:cNvSpPr txBox="1"/>
          <p:nvPr/>
        </p:nvSpPr>
        <p:spPr>
          <a:xfrm>
            <a:off x="5715000" y="4152654"/>
            <a:ext cx="5334000" cy="387798"/>
          </a:xfrm>
          <a:prstGeom prst="rect">
            <a:avLst/>
          </a:prstGeom>
          <a:noFill/>
          <a:ln>
            <a:noFill/>
          </a:ln>
        </p:spPr>
        <p:txBody>
          <a:bodyPr spcFirstLastPara="1" wrap="square" lIns="0" tIns="0" rIns="0" bIns="0" anchor="t" anchorCtr="0">
            <a:spAutoFit/>
          </a:bodyPr>
          <a:lstStyle/>
          <a:p>
            <a:pPr algn="ctr">
              <a:lnSpc>
                <a:spcPct val="140008"/>
              </a:lnSpc>
            </a:pPr>
            <a:r>
              <a:rPr lang="en-US" dirty="0">
                <a:solidFill>
                  <a:schemeClr val="bg1"/>
                </a:solidFill>
              </a:rPr>
              <a:t>Provide automated fare concessions and loyalty rewards</a:t>
            </a: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t>
            </a:r>
          </a:p>
        </p:txBody>
      </p:sp>
    </p:spTree>
    <p:extLst>
      <p:ext uri="{BB962C8B-B14F-4D97-AF65-F5344CB8AC3E}">
        <p14:creationId xmlns:p14="http://schemas.microsoft.com/office/powerpoint/2010/main" val="148201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04"/>
                                        </p:tgtEl>
                                        <p:attrNameLst>
                                          <p:attrName>style.visibility</p:attrName>
                                        </p:attrNameLst>
                                      </p:cBhvr>
                                      <p:to>
                                        <p:strVal val="visible"/>
                                      </p:to>
                                    </p:set>
                                    <p:animEffect transition="in" filter="circle(in)">
                                      <p:cBhvr>
                                        <p:cTn id="12" dur="2000"/>
                                        <p:tgtEl>
                                          <p:spTgt spid="104"/>
                                        </p:tgtEl>
                                      </p:cBhvr>
                                    </p:animEffect>
                                  </p:childTnLst>
                                </p:cTn>
                              </p:par>
                              <p:par>
                                <p:cTn id="13" presetID="6" presetClass="entr" presetSubtype="16" fill="hold" grpId="0" nodeType="withEffect">
                                  <p:stCondLst>
                                    <p:cond delay="500"/>
                                  </p:stCondLst>
                                  <p:childTnLst>
                                    <p:set>
                                      <p:cBhvr>
                                        <p:cTn id="14" dur="1" fill="hold">
                                          <p:stCondLst>
                                            <p:cond delay="0"/>
                                          </p:stCondLst>
                                        </p:cTn>
                                        <p:tgtEl>
                                          <p:spTgt spid="105"/>
                                        </p:tgtEl>
                                        <p:attrNameLst>
                                          <p:attrName>style.visibility</p:attrName>
                                        </p:attrNameLst>
                                      </p:cBhvr>
                                      <p:to>
                                        <p:strVal val="visible"/>
                                      </p:to>
                                    </p:set>
                                    <p:animEffect transition="in" filter="circle(in)">
                                      <p:cBhvr>
                                        <p:cTn id="15" dur="2000"/>
                                        <p:tgtEl>
                                          <p:spTgt spid="105"/>
                                        </p:tgtEl>
                                      </p:cBhvr>
                                    </p:animEffect>
                                  </p:childTnLst>
                                </p:cTn>
                              </p:par>
                              <p:par>
                                <p:cTn id="16" presetID="6" presetClass="entr" presetSubtype="16"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par>
                                <p:cTn id="19" presetID="6" presetClass="entr" presetSubtype="16"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 grpId="0"/>
      <p:bldP spid="4"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54" y="-3350"/>
            <a:ext cx="6842754" cy="1014765"/>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119605" y="533400"/>
            <a:ext cx="5562600" cy="808461"/>
          </a:xfrm>
          <a:prstGeom prst="rect">
            <a:avLst/>
          </a:prstGeom>
        </p:spPr>
      </p:pic>
      <p:pic>
        <p:nvPicPr>
          <p:cNvPr id="6" name="Picture 5" descr="A diagram of a diagram of a computer&#10;&#10;Description automatically generated with medium confidence">
            <a:extLst>
              <a:ext uri="{FF2B5EF4-FFF2-40B4-BE49-F238E27FC236}">
                <a16:creationId xmlns:a16="http://schemas.microsoft.com/office/drawing/2014/main" id="{E377A921-B8A1-A64E-EA61-9051FCDB2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1011415"/>
            <a:ext cx="10515600" cy="5320087"/>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FCD7254C-F355-8EBA-3A62-A7DC4854F942}"/>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16590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248C2-6BF6-D8D0-0F95-576237FF81A3}"/>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808A2046-4FAF-8CB1-8E96-1D5E9A6B80CD}"/>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505A8CED-105B-63D8-CF7B-01602C25F81E}"/>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Rectangle 2">
            <a:extLst>
              <a:ext uri="{FF2B5EF4-FFF2-40B4-BE49-F238E27FC236}">
                <a16:creationId xmlns:a16="http://schemas.microsoft.com/office/drawing/2014/main" id="{C6A1E8CD-ADA8-C966-E614-1739BF42D8DE}"/>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8" name="TextBox 7">
            <a:extLst>
              <a:ext uri="{FF2B5EF4-FFF2-40B4-BE49-F238E27FC236}">
                <a16:creationId xmlns:a16="http://schemas.microsoft.com/office/drawing/2014/main" id="{7F86822B-4A57-9B8F-7C5F-A7A0D4A2FC7D}"/>
              </a:ext>
            </a:extLst>
          </p:cNvPr>
          <p:cNvSpPr txBox="1"/>
          <p:nvPr/>
        </p:nvSpPr>
        <p:spPr>
          <a:xfrm>
            <a:off x="338831" y="160538"/>
            <a:ext cx="1783133" cy="400110"/>
          </a:xfrm>
          <a:prstGeom prst="rect">
            <a:avLst/>
          </a:prstGeom>
          <a:noFill/>
        </p:spPr>
        <p:txBody>
          <a:bodyPr wrap="square" rtlCol="0">
            <a:spAutoFit/>
          </a:bodyPr>
          <a:lstStyle/>
          <a:p>
            <a:r>
              <a:rPr lang="en-US" sz="2000" b="1" dirty="0">
                <a:latin typeface="Adobe Devanagari"/>
              </a:rPr>
              <a:t>FLOW CHART</a:t>
            </a:r>
          </a:p>
        </p:txBody>
      </p:sp>
      <p:sp>
        <p:nvSpPr>
          <p:cNvPr id="11" name="TextBox 10">
            <a:extLst>
              <a:ext uri="{FF2B5EF4-FFF2-40B4-BE49-F238E27FC236}">
                <a16:creationId xmlns:a16="http://schemas.microsoft.com/office/drawing/2014/main" id="{DDE4AB0B-1916-7FBF-6DAB-348770697A9C}"/>
              </a:ext>
            </a:extLst>
          </p:cNvPr>
          <p:cNvSpPr txBox="1"/>
          <p:nvPr/>
        </p:nvSpPr>
        <p:spPr>
          <a:xfrm>
            <a:off x="651375" y="697079"/>
            <a:ext cx="2941178" cy="369332"/>
          </a:xfrm>
          <a:prstGeom prst="rect">
            <a:avLst/>
          </a:prstGeom>
          <a:noFill/>
        </p:spPr>
        <p:txBody>
          <a:bodyPr wrap="square" rtlCol="0">
            <a:spAutoFit/>
          </a:bodyPr>
          <a:lstStyle/>
          <a:p>
            <a:r>
              <a:rPr lang="en-US" b="1" dirty="0">
                <a:latin typeface="Adobe Devanagari"/>
              </a:rPr>
              <a:t>OVERALL COMPONENT</a:t>
            </a:r>
          </a:p>
        </p:txBody>
      </p:sp>
      <p:pic>
        <p:nvPicPr>
          <p:cNvPr id="9" name="Picture 8" descr="A diagram of a flowchart&#10;&#10;Description automatically generated">
            <a:extLst>
              <a:ext uri="{FF2B5EF4-FFF2-40B4-BE49-F238E27FC236}">
                <a16:creationId xmlns:a16="http://schemas.microsoft.com/office/drawing/2014/main" id="{EA1BAF70-A5A3-D668-7926-E78F06BF3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8715" y="194149"/>
            <a:ext cx="4513567" cy="6156372"/>
          </a:xfrm>
          <a:prstGeom prst="rect">
            <a:avLst/>
          </a:prstGeom>
        </p:spPr>
      </p:pic>
    </p:spTree>
    <p:extLst>
      <p:ext uri="{BB962C8B-B14F-4D97-AF65-F5344CB8AC3E}">
        <p14:creationId xmlns:p14="http://schemas.microsoft.com/office/powerpoint/2010/main" val="81073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5171" y="2514192"/>
            <a:ext cx="2836285" cy="2453107"/>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1962973"/>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JWT (JSON Web Tokens)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394284" cy="2156744"/>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Two factors authentication</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D9848549-DA9A-4E21-6950-FAE03922BCF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19650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254843" y="529619"/>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24000"/>
            <a:ext cx="5001988" cy="2335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288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4974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2617768"/>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Specializing in Django and blockchain integration.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Skilled in React Native for mobile app development.</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Responsible for designing the overall architecture, including NFC and blockchain integration.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Ensures system security, especially for blockchain and data encryption.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Overseeing project timelines and component</a:t>
            </a:r>
            <a:r>
              <a:rPr lang="en-US" sz="1300" kern="100" dirty="0">
                <a:effectLst/>
                <a:latin typeface="Aptos" panose="020B0004020202020204" pitchFamily="34" charset="0"/>
                <a:ea typeface="Aptos" panose="020B0004020202020204" pitchFamily="34" charset="0"/>
                <a:cs typeface="Iskoola Pota" panose="020B0502040204020203" pitchFamily="34" charset="0"/>
              </a:rPr>
              <a:t> </a:t>
            </a: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integration.</a:t>
            </a:r>
            <a:endParaRPr lang="en-US" sz="13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54437" y="1566386"/>
            <a:ext cx="4681137" cy="2288575"/>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4114800"/>
            <a:ext cx="4681137" cy="2345066"/>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blockchain for secure and transparent transactions.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Enable quick and easy payments via NFC card taps.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real-time communication of transaction details to the driver.</a:t>
            </a:r>
          </a:p>
          <a:p>
            <a:pPr marL="628650" marR="0" indent="-171450">
              <a:lnSpc>
                <a:spcPct val="107000"/>
              </a:lnSpc>
              <a:spcBef>
                <a:spcPts val="0"/>
              </a:spcBef>
              <a:spcAft>
                <a:spcPts val="80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Store user profiles, transactions, and loyalty program data securely.</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436442" y="4160837"/>
            <a:ext cx="5222157" cy="2559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Design an intuitive and easy-to-use interface.</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application works seamlessly on both Android and iOS.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The system should handle many users and transactions efficiently.</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system is always reliable and available.</a:t>
            </a:r>
          </a:p>
          <a:p>
            <a:pPr marL="628650" marR="0" indent="-171450">
              <a:lnSpc>
                <a:spcPct val="107000"/>
              </a:lnSpc>
              <a:spcBef>
                <a:spcPts val="0"/>
              </a:spcBef>
              <a:spcAft>
                <a:spcPts val="80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robust security measures to protect data and transactions.</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Rectangle 6">
            <a:extLst>
              <a:ext uri="{FF2B5EF4-FFF2-40B4-BE49-F238E27FC236}">
                <a16:creationId xmlns:a16="http://schemas.microsoft.com/office/drawing/2014/main" id="{BF055796-0156-3447-FD1B-F12729AD0BE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4014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180D-A218-55D7-BD3F-6EE3D9312367}"/>
            </a:ext>
          </a:extLst>
        </p:cNvPr>
        <p:cNvGrpSpPr/>
        <p:nvPr/>
      </p:nvGrpSpPr>
      <p:grpSpPr>
        <a:xfrm>
          <a:off x="0" y="0"/>
          <a:ext cx="0" cy="0"/>
          <a:chOff x="0" y="0"/>
          <a:chExt cx="0" cy="0"/>
        </a:xfrm>
      </p:grpSpPr>
      <p:sp>
        <p:nvSpPr>
          <p:cNvPr id="4" name="Freeform 9">
            <a:extLst>
              <a:ext uri="{FF2B5EF4-FFF2-40B4-BE49-F238E27FC236}">
                <a16:creationId xmlns:a16="http://schemas.microsoft.com/office/drawing/2014/main" id="{E0297547-BE6A-8ED3-8DBB-E28F727BAB6D}"/>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10">
            <a:extLst>
              <a:ext uri="{FF2B5EF4-FFF2-40B4-BE49-F238E27FC236}">
                <a16:creationId xmlns:a16="http://schemas.microsoft.com/office/drawing/2014/main" id="{7471D0E6-93C4-10F9-FD69-A739CACDBA5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9" name="Picture 8">
            <a:extLst>
              <a:ext uri="{FF2B5EF4-FFF2-40B4-BE49-F238E27FC236}">
                <a16:creationId xmlns:a16="http://schemas.microsoft.com/office/drawing/2014/main" id="{05A6161C-9ECE-B0BF-65A7-6A5CDEA38542}"/>
              </a:ext>
            </a:extLst>
          </p:cNvPr>
          <p:cNvPicPr>
            <a:picLocks noChangeAspect="1"/>
          </p:cNvPicPr>
          <p:nvPr/>
        </p:nvPicPr>
        <p:blipFill>
          <a:blip r:embed="rId4"/>
          <a:stretch>
            <a:fillRect/>
          </a:stretch>
        </p:blipFill>
        <p:spPr>
          <a:xfrm>
            <a:off x="914400" y="64450"/>
            <a:ext cx="9333958" cy="1356413"/>
          </a:xfrm>
          <a:prstGeom prst="rect">
            <a:avLst/>
          </a:prstGeom>
        </p:spPr>
      </p:pic>
      <p:sp>
        <p:nvSpPr>
          <p:cNvPr id="10" name="Rectangle 9">
            <a:extLst>
              <a:ext uri="{FF2B5EF4-FFF2-40B4-BE49-F238E27FC236}">
                <a16:creationId xmlns:a16="http://schemas.microsoft.com/office/drawing/2014/main" id="{09839897-2367-981A-D7BD-98D8849CC13A}"/>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12" name="TextBox 11">
            <a:extLst>
              <a:ext uri="{FF2B5EF4-FFF2-40B4-BE49-F238E27FC236}">
                <a16:creationId xmlns:a16="http://schemas.microsoft.com/office/drawing/2014/main" id="{52A8F269-E26E-9A3C-1B3E-BF3153D922F9}"/>
              </a:ext>
            </a:extLst>
          </p:cNvPr>
          <p:cNvSpPr txBox="1"/>
          <p:nvPr/>
        </p:nvSpPr>
        <p:spPr>
          <a:xfrm>
            <a:off x="2133600" y="1589886"/>
            <a:ext cx="3962400" cy="461665"/>
          </a:xfrm>
          <a:prstGeom prst="rect">
            <a:avLst/>
          </a:prstGeom>
          <a:noFill/>
        </p:spPr>
        <p:txBody>
          <a:bodyPr wrap="square" rtlCol="0">
            <a:spAutoFit/>
          </a:bodyPr>
          <a:lstStyle/>
          <a:p>
            <a:r>
              <a:rPr lang="en-US" sz="2400" b="1" dirty="0">
                <a:solidFill>
                  <a:schemeClr val="accent1">
                    <a:lumMod val="50000"/>
                  </a:schemeClr>
                </a:solidFill>
                <a:effectLst>
                  <a:outerShdw blurRad="38100" dist="38100" dir="2700000" algn="tl">
                    <a:srgbClr val="000000">
                      <a:alpha val="43137"/>
                    </a:srgbClr>
                  </a:outerShdw>
                </a:effectLst>
              </a:rPr>
              <a:t>Evidence of Completion</a:t>
            </a:r>
          </a:p>
        </p:txBody>
      </p:sp>
      <p:sp>
        <p:nvSpPr>
          <p:cNvPr id="14" name="TextBox 13">
            <a:extLst>
              <a:ext uri="{FF2B5EF4-FFF2-40B4-BE49-F238E27FC236}">
                <a16:creationId xmlns:a16="http://schemas.microsoft.com/office/drawing/2014/main" id="{90BEA6E3-C9FB-EF4B-3DC6-A8097FCB726D}"/>
              </a:ext>
            </a:extLst>
          </p:cNvPr>
          <p:cNvSpPr txBox="1"/>
          <p:nvPr/>
        </p:nvSpPr>
        <p:spPr>
          <a:xfrm>
            <a:off x="3053251" y="2338141"/>
            <a:ext cx="37338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Authenticating Users </a:t>
            </a:r>
          </a:p>
        </p:txBody>
      </p:sp>
      <p:sp>
        <p:nvSpPr>
          <p:cNvPr id="16" name="TextBox 15">
            <a:extLst>
              <a:ext uri="{FF2B5EF4-FFF2-40B4-BE49-F238E27FC236}">
                <a16:creationId xmlns:a16="http://schemas.microsoft.com/office/drawing/2014/main" id="{93558332-3289-C572-041D-77A8FEB67EB0}"/>
              </a:ext>
            </a:extLst>
          </p:cNvPr>
          <p:cNvSpPr txBox="1"/>
          <p:nvPr/>
        </p:nvSpPr>
        <p:spPr>
          <a:xfrm>
            <a:off x="3053251" y="4447953"/>
            <a:ext cx="39624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Using Smart Cards</a:t>
            </a:r>
          </a:p>
        </p:txBody>
      </p:sp>
      <p:sp>
        <p:nvSpPr>
          <p:cNvPr id="17" name="TextBox 16">
            <a:extLst>
              <a:ext uri="{FF2B5EF4-FFF2-40B4-BE49-F238E27FC236}">
                <a16:creationId xmlns:a16="http://schemas.microsoft.com/office/drawing/2014/main" id="{57C18643-FD65-2CC7-52A5-ACE630AEADC1}"/>
              </a:ext>
            </a:extLst>
          </p:cNvPr>
          <p:cNvSpPr txBox="1"/>
          <p:nvPr/>
        </p:nvSpPr>
        <p:spPr>
          <a:xfrm>
            <a:off x="3053251" y="3573370"/>
            <a:ext cx="3962400"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Calculating cards (Route Tickets) Prices</a:t>
            </a:r>
          </a:p>
        </p:txBody>
      </p:sp>
      <p:pic>
        <p:nvPicPr>
          <p:cNvPr id="5" name="Graphic 4" descr="Key outline">
            <a:extLst>
              <a:ext uri="{FF2B5EF4-FFF2-40B4-BE49-F238E27FC236}">
                <a16:creationId xmlns:a16="http://schemas.microsoft.com/office/drawing/2014/main" id="{694A0522-55EA-207A-8367-D24B1C800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221" y="2220019"/>
            <a:ext cx="685800" cy="685800"/>
          </a:xfrm>
          <a:prstGeom prst="rect">
            <a:avLst/>
          </a:prstGeom>
        </p:spPr>
      </p:pic>
      <p:pic>
        <p:nvPicPr>
          <p:cNvPr id="18" name="Graphic 17" descr="Label outline">
            <a:extLst>
              <a:ext uri="{FF2B5EF4-FFF2-40B4-BE49-F238E27FC236}">
                <a16:creationId xmlns:a16="http://schemas.microsoft.com/office/drawing/2014/main" id="{CE46F741-FFD2-53D0-A7D5-2DE6224F5A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3021" y="3561627"/>
            <a:ext cx="707886" cy="707886"/>
          </a:xfrm>
          <a:prstGeom prst="rect">
            <a:avLst/>
          </a:prstGeom>
        </p:spPr>
      </p:pic>
      <p:pic>
        <p:nvPicPr>
          <p:cNvPr id="20" name="Graphic 19" descr="Credit card outline">
            <a:extLst>
              <a:ext uri="{FF2B5EF4-FFF2-40B4-BE49-F238E27FC236}">
                <a16:creationId xmlns:a16="http://schemas.microsoft.com/office/drawing/2014/main" id="{FE5F7641-B4C1-5E05-E44A-0A0DC623B5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3021" y="4281256"/>
            <a:ext cx="707886" cy="707886"/>
          </a:xfrm>
          <a:prstGeom prst="rect">
            <a:avLst/>
          </a:prstGeom>
        </p:spPr>
      </p:pic>
      <p:sp>
        <p:nvSpPr>
          <p:cNvPr id="21" name="Rectangle: Rounded Corners 20">
            <a:extLst>
              <a:ext uri="{FF2B5EF4-FFF2-40B4-BE49-F238E27FC236}">
                <a16:creationId xmlns:a16="http://schemas.microsoft.com/office/drawing/2014/main" id="{F2916DA2-0D09-1F10-05D5-F7A56CB7BCCA}"/>
              </a:ext>
            </a:extLst>
          </p:cNvPr>
          <p:cNvSpPr/>
          <p:nvPr/>
        </p:nvSpPr>
        <p:spPr>
          <a:xfrm>
            <a:off x="1573143" y="1420863"/>
            <a:ext cx="5486400" cy="4466820"/>
          </a:xfrm>
          <a:prstGeom prst="roundRect">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5E9EDE6-DE48-8429-001F-4CA82FDC65C2}"/>
              </a:ext>
            </a:extLst>
          </p:cNvPr>
          <p:cNvSpPr txBox="1"/>
          <p:nvPr/>
        </p:nvSpPr>
        <p:spPr>
          <a:xfrm>
            <a:off x="3053251" y="2904948"/>
            <a:ext cx="39624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Use blockchains for secure </a:t>
            </a:r>
          </a:p>
        </p:txBody>
      </p:sp>
      <p:pic>
        <p:nvPicPr>
          <p:cNvPr id="22" name="Graphic 21" descr="Blockchain outline">
            <a:extLst>
              <a:ext uri="{FF2B5EF4-FFF2-40B4-BE49-F238E27FC236}">
                <a16:creationId xmlns:a16="http://schemas.microsoft.com/office/drawing/2014/main" id="{CFD7AF79-F2F6-0BEC-6288-C492834DD4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6878" y="2777276"/>
            <a:ext cx="800171" cy="800171"/>
          </a:xfrm>
          <a:prstGeom prst="rect">
            <a:avLst/>
          </a:prstGeom>
        </p:spPr>
      </p:pic>
      <p:pic>
        <p:nvPicPr>
          <p:cNvPr id="24" name="Picture 23" descr="A person sitting in a chair holding a computer&#10;&#10;AI-generated content may be incorrect.">
            <a:extLst>
              <a:ext uri="{FF2B5EF4-FFF2-40B4-BE49-F238E27FC236}">
                <a16:creationId xmlns:a16="http://schemas.microsoft.com/office/drawing/2014/main" id="{95F148AC-BC86-D3CF-812A-8ED4D2718BE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3471" y="1618333"/>
            <a:ext cx="4269350" cy="4269350"/>
          </a:xfrm>
          <a:prstGeom prst="rect">
            <a:avLst/>
          </a:prstGeom>
        </p:spPr>
      </p:pic>
    </p:spTree>
    <p:extLst>
      <p:ext uri="{BB962C8B-B14F-4D97-AF65-F5344CB8AC3E}">
        <p14:creationId xmlns:p14="http://schemas.microsoft.com/office/powerpoint/2010/main" val="373867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68BBA68-A5A0-4DFB-CF46-F65B5377FFC0}"/>
              </a:ext>
            </a:extLst>
          </p:cNvPr>
          <p:cNvSpPr txBox="1">
            <a:spLocks/>
          </p:cNvSpPr>
          <p:nvPr/>
        </p:nvSpPr>
        <p:spPr>
          <a:xfrm>
            <a:off x="3276600" y="866194"/>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Objectives</a:t>
            </a:r>
          </a:p>
        </p:txBody>
      </p:sp>
      <p:pic>
        <p:nvPicPr>
          <p:cNvPr id="4" name="Picture 3" descr="A red and blue dart board with darts hitting the center&#10;&#10;Description automatically generated">
            <a:extLst>
              <a:ext uri="{FF2B5EF4-FFF2-40B4-BE49-F238E27FC236}">
                <a16:creationId xmlns:a16="http://schemas.microsoft.com/office/drawing/2014/main" id="{9070F2A5-A243-8B43-BB06-572D6FA61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6827037"/>
            <a:ext cx="3200400" cy="3200400"/>
          </a:xfrm>
          <a:prstGeom prst="rect">
            <a:avLst/>
          </a:prstGeom>
        </p:spPr>
      </p:pic>
      <p:sp>
        <p:nvSpPr>
          <p:cNvPr id="2" name="Freeform 9">
            <a:extLst>
              <a:ext uri="{FF2B5EF4-FFF2-40B4-BE49-F238E27FC236}">
                <a16:creationId xmlns:a16="http://schemas.microsoft.com/office/drawing/2014/main" id="{F90B5A1C-2E8B-92DE-FEFF-B95532F00087}"/>
              </a:ext>
            </a:extLst>
          </p:cNvPr>
          <p:cNvSpPr/>
          <p:nvPr/>
        </p:nvSpPr>
        <p:spPr>
          <a:xfrm>
            <a:off x="-685800" y="-15789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C1C3DD3F-3C7D-82B7-BEA5-17BFDE85DF00}"/>
              </a:ext>
            </a:extLst>
          </p:cNvPr>
          <p:cNvSpPr/>
          <p:nvPr/>
        </p:nvSpPr>
        <p:spPr>
          <a:xfrm>
            <a:off x="10820400" y="6001124"/>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Content Placeholder 5">
            <a:extLst>
              <a:ext uri="{FF2B5EF4-FFF2-40B4-BE49-F238E27FC236}">
                <a16:creationId xmlns:a16="http://schemas.microsoft.com/office/drawing/2014/main" id="{6C943A24-4675-1B77-1ACA-78B30F5308FC}"/>
              </a:ext>
            </a:extLst>
          </p:cNvPr>
          <p:cNvSpPr>
            <a:spLocks noGrp="1"/>
          </p:cNvSpPr>
          <p:nvPr>
            <p:ph idx="1"/>
          </p:nvPr>
        </p:nvSpPr>
        <p:spPr>
          <a:xfrm>
            <a:off x="810208" y="2747962"/>
            <a:ext cx="11353800" cy="1362075"/>
          </a:xfrm>
        </p:spPr>
        <p:txBody>
          <a:bodyPr>
            <a:normAutofit/>
          </a:bodyPr>
          <a:lstStyle/>
          <a:p>
            <a:r>
              <a:rPr lang="en-US" dirty="0"/>
              <a:t>Main objective - Ensuring passengers reach their destination comfortably and avoid missing buses.</a:t>
            </a:r>
          </a:p>
        </p:txBody>
      </p:sp>
    </p:spTree>
    <p:extLst>
      <p:ext uri="{BB962C8B-B14F-4D97-AF65-F5344CB8AC3E}">
        <p14:creationId xmlns:p14="http://schemas.microsoft.com/office/powerpoint/2010/main" val="207717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path" presetSubtype="0" accel="50000" decel="50000" fill="hold" nodeType="withEffect">
                                  <p:stCondLst>
                                    <p:cond delay="500"/>
                                  </p:stCondLst>
                                  <p:childTnLst>
                                    <p:animMotion origin="layout" path="M -0.01875 0.17778 L 0.425 -0.48426 " pathEditMode="relative" rAng="0" ptsTypes="AA">
                                      <p:cBhvr>
                                        <p:cTn id="16" dur="2000" fill="hold"/>
                                        <p:tgtEl>
                                          <p:spTgt spid="4"/>
                                        </p:tgtEl>
                                        <p:attrNameLst>
                                          <p:attrName>ppt_x</p:attrName>
                                          <p:attrName>ppt_y</p:attrName>
                                        </p:attrNameLst>
                                      </p:cBhvr>
                                      <p:rCtr x="22187" y="-3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C2D43-F2ED-F464-3DB1-DC623FB886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F0606B2-2F64-2629-A7FE-DA8578482E92}"/>
              </a:ext>
            </a:extLst>
          </p:cNvPr>
          <p:cNvSpPr txBox="1"/>
          <p:nvPr/>
        </p:nvSpPr>
        <p:spPr>
          <a:xfrm>
            <a:off x="839788" y="457200"/>
            <a:ext cx="3932237" cy="16002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kern="1200" dirty="0">
                <a:latin typeface="+mj-lt"/>
                <a:ea typeface="+mj-ea"/>
                <a:cs typeface="+mj-cs"/>
              </a:rPr>
              <a:t>Sub Objective - 1</a:t>
            </a:r>
          </a:p>
        </p:txBody>
      </p:sp>
      <p:pic>
        <p:nvPicPr>
          <p:cNvPr id="10" name="Picture 9" descr="A black rectangular object next to a white card&#10;&#10;AI-generated content may be incorrect.">
            <a:extLst>
              <a:ext uri="{FF2B5EF4-FFF2-40B4-BE49-F238E27FC236}">
                <a16:creationId xmlns:a16="http://schemas.microsoft.com/office/drawing/2014/main" id="{ED50B74A-C918-28A5-7B9B-BBD5A95A9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88" y="1464564"/>
            <a:ext cx="6172200" cy="3919347"/>
          </a:xfrm>
          <a:prstGeom prst="rect">
            <a:avLst/>
          </a:prstGeom>
          <a:noFill/>
        </p:spPr>
      </p:pic>
      <p:sp>
        <p:nvSpPr>
          <p:cNvPr id="2" name="TextBox 1">
            <a:extLst>
              <a:ext uri="{FF2B5EF4-FFF2-40B4-BE49-F238E27FC236}">
                <a16:creationId xmlns:a16="http://schemas.microsoft.com/office/drawing/2014/main" id="{3BB9F63E-923F-BA4B-5418-69DEB853B242}"/>
              </a:ext>
            </a:extLst>
          </p:cNvPr>
          <p:cNvSpPr txBox="1"/>
          <p:nvPr/>
        </p:nvSpPr>
        <p:spPr>
          <a:xfrm>
            <a:off x="839788" y="2057400"/>
            <a:ext cx="3932237" cy="3811588"/>
          </a:xfrm>
          <a:prstGeom prst="rect">
            <a:avLst/>
          </a:prstGeom>
        </p:spPr>
        <p:txBody>
          <a:bodyPr vert="horz" lIns="91440" tIns="45720" rIns="91440" bIns="45720" rtlCol="0">
            <a:normAutofit/>
          </a:bodyPr>
          <a:lstStyle/>
          <a:p>
            <a:pPr defTabSz="914400">
              <a:lnSpc>
                <a:spcPct val="90000"/>
              </a:lnSpc>
              <a:spcBef>
                <a:spcPts val="1000"/>
              </a:spcBef>
            </a:pPr>
            <a:r>
              <a:rPr lang="en-US" sz="2400" b="1" kern="1200" dirty="0">
                <a:latin typeface="+mn-lt"/>
                <a:ea typeface="+mn-ea"/>
                <a:cs typeface="+mn-cs"/>
              </a:rPr>
              <a:t>Smart Card </a:t>
            </a:r>
          </a:p>
        </p:txBody>
      </p:sp>
      <p:sp>
        <p:nvSpPr>
          <p:cNvPr id="15" name="Date Placeholder 4">
            <a:extLst>
              <a:ext uri="{FF2B5EF4-FFF2-40B4-BE49-F238E27FC236}">
                <a16:creationId xmlns:a16="http://schemas.microsoft.com/office/drawing/2014/main" id="{C09EFCDC-5622-7A84-D049-C2CE208EAF9D}"/>
              </a:ext>
            </a:extLst>
          </p:cNvPr>
          <p:cNvSpPr>
            <a:spLocks noGrp="1"/>
          </p:cNvSpPr>
          <p:nvPr>
            <p:ph type="dt" sz="half" idx="10"/>
          </p:nvPr>
        </p:nvSpPr>
        <p:spPr>
          <a:xfrm>
            <a:off x="838200" y="6356350"/>
            <a:ext cx="2743200" cy="365125"/>
          </a:xfrm>
        </p:spPr>
        <p:txBody>
          <a:bodyPr/>
          <a:lstStyle/>
          <a:p>
            <a:pPr>
              <a:spcAft>
                <a:spcPts val="600"/>
              </a:spcAft>
            </a:pPr>
            <a:fld id="{FD59BA25-535B-4EB7-A4C6-9A6F4EB1D6EB}" type="datetime1">
              <a:rPr lang="en-US"/>
              <a:pPr>
                <a:spcAft>
                  <a:spcPts val="600"/>
                </a:spcAft>
              </a:pPr>
              <a:t>5/27/2025</a:t>
            </a:fld>
            <a:endParaRPr lang="en-US"/>
          </a:p>
        </p:txBody>
      </p:sp>
      <p:sp>
        <p:nvSpPr>
          <p:cNvPr id="17" name="Slide Number Placeholder 5">
            <a:extLst>
              <a:ext uri="{FF2B5EF4-FFF2-40B4-BE49-F238E27FC236}">
                <a16:creationId xmlns:a16="http://schemas.microsoft.com/office/drawing/2014/main" id="{1A6B8219-FDD7-9BA9-D12E-20FA0CBD392A}"/>
              </a:ext>
            </a:extLst>
          </p:cNvPr>
          <p:cNvSpPr>
            <a:spLocks noGrp="1"/>
          </p:cNvSpPr>
          <p:nvPr>
            <p:ph type="sldNum" sz="quarter" idx="12"/>
          </p:nvPr>
        </p:nvSpPr>
        <p:spPr>
          <a:xfrm>
            <a:off x="8610600" y="6356350"/>
            <a:ext cx="2743200" cy="365125"/>
          </a:xfrm>
        </p:spPr>
        <p:txBody>
          <a:bodyPr/>
          <a:lstStyle/>
          <a:p>
            <a:pPr>
              <a:spcAft>
                <a:spcPts val="600"/>
              </a:spcAft>
            </a:pPr>
            <a:fld id="{48F63A3B-78C7-47BE-AE5E-E10140E04643}" type="slidenum">
              <a:rPr lang="en-US" dirty="0"/>
              <a:pPr>
                <a:spcAft>
                  <a:spcPts val="600"/>
                </a:spcAft>
              </a:pPr>
              <a:t>50</a:t>
            </a:fld>
            <a:endParaRPr lang="en-US"/>
          </a:p>
        </p:txBody>
      </p:sp>
    </p:spTree>
    <p:extLst>
      <p:ext uri="{BB962C8B-B14F-4D97-AF65-F5344CB8AC3E}">
        <p14:creationId xmlns:p14="http://schemas.microsoft.com/office/powerpoint/2010/main" val="226126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0F16-AAB2-98F7-C570-2C5006FF3B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C62F65-A28F-DAB9-8622-A2B49BE2EF39}"/>
              </a:ext>
            </a:extLst>
          </p:cNvPr>
          <p:cNvSpPr txBox="1"/>
          <p:nvPr/>
        </p:nvSpPr>
        <p:spPr>
          <a:xfrm>
            <a:off x="685800" y="1183843"/>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kern="1200" dirty="0">
                <a:latin typeface="+mj-lt"/>
                <a:ea typeface="+mj-ea"/>
                <a:cs typeface="+mj-cs"/>
              </a:rPr>
              <a:t>Loyalty Program</a:t>
            </a:r>
          </a:p>
        </p:txBody>
      </p:sp>
      <p:sp>
        <p:nvSpPr>
          <p:cNvPr id="12" name="TextBox 11">
            <a:extLst>
              <a:ext uri="{FF2B5EF4-FFF2-40B4-BE49-F238E27FC236}">
                <a16:creationId xmlns:a16="http://schemas.microsoft.com/office/drawing/2014/main" id="{93E2A17F-F5CB-8919-08B3-E61B89E1DB6C}"/>
              </a:ext>
            </a:extLst>
          </p:cNvPr>
          <p:cNvSpPr txBox="1"/>
          <p:nvPr/>
        </p:nvSpPr>
        <p:spPr>
          <a:xfrm>
            <a:off x="685800" y="685800"/>
            <a:ext cx="5181600" cy="4351338"/>
          </a:xfrm>
          <a:prstGeom prst="rect">
            <a:avLst/>
          </a:prstGeom>
        </p:spPr>
        <p:txBody>
          <a:bodyPr vert="horz" lIns="91440" tIns="45720" rIns="91440" bIns="45720" rtlCol="0">
            <a:normAutofit/>
          </a:bodyPr>
          <a:lstStyle/>
          <a:p>
            <a:pPr defTabSz="914400">
              <a:lnSpc>
                <a:spcPct val="90000"/>
              </a:lnSpc>
              <a:spcBef>
                <a:spcPts val="1000"/>
              </a:spcBef>
            </a:pPr>
            <a:r>
              <a:rPr lang="en-US" sz="3600" dirty="0"/>
              <a:t>Sub Objective - 3</a:t>
            </a:r>
          </a:p>
        </p:txBody>
      </p:sp>
      <p:pic>
        <p:nvPicPr>
          <p:cNvPr id="3" name="Picture 2" descr="A screenshot of a phone&#10;&#10;AI-generated content may be incorrect.">
            <a:extLst>
              <a:ext uri="{FF2B5EF4-FFF2-40B4-BE49-F238E27FC236}">
                <a16:creationId xmlns:a16="http://schemas.microsoft.com/office/drawing/2014/main" id="{D87E0553-CD84-425F-95AE-B75D7A752DF2}"/>
              </a:ext>
            </a:extLst>
          </p:cNvPr>
          <p:cNvPicPr>
            <a:picLocks noChangeAspect="1"/>
          </p:cNvPicPr>
          <p:nvPr/>
        </p:nvPicPr>
        <p:blipFill>
          <a:blip r:embed="rId2" cstate="print">
            <a:extLst>
              <a:ext uri="{28A0092B-C50C-407E-A947-70E740481C1C}">
                <a14:useLocalDpi xmlns:a14="http://schemas.microsoft.com/office/drawing/2010/main" val="0"/>
              </a:ext>
            </a:extLst>
          </a:blip>
          <a:srcRect t="42860" r="1" b="19351"/>
          <a:stretch>
            <a:fillRect/>
          </a:stretch>
        </p:blipFill>
        <p:spPr>
          <a:xfrm>
            <a:off x="6172200" y="1825625"/>
            <a:ext cx="5181600" cy="4351338"/>
          </a:xfrm>
          <a:prstGeom prst="rect">
            <a:avLst/>
          </a:prstGeom>
          <a:noFill/>
        </p:spPr>
      </p:pic>
      <p:sp>
        <p:nvSpPr>
          <p:cNvPr id="17" name="Date Placeholder 4">
            <a:extLst>
              <a:ext uri="{FF2B5EF4-FFF2-40B4-BE49-F238E27FC236}">
                <a16:creationId xmlns:a16="http://schemas.microsoft.com/office/drawing/2014/main" id="{6ACB4038-F41B-1292-7010-A08C91421DE5}"/>
              </a:ext>
            </a:extLst>
          </p:cNvPr>
          <p:cNvSpPr>
            <a:spLocks noGrp="1"/>
          </p:cNvSpPr>
          <p:nvPr>
            <p:ph type="dt" sz="half" idx="10"/>
          </p:nvPr>
        </p:nvSpPr>
        <p:spPr>
          <a:xfrm>
            <a:off x="838200" y="6356350"/>
            <a:ext cx="2743200" cy="365125"/>
          </a:xfrm>
        </p:spPr>
        <p:txBody>
          <a:bodyPr/>
          <a:lstStyle/>
          <a:p>
            <a:pPr>
              <a:spcAft>
                <a:spcPts val="600"/>
              </a:spcAft>
            </a:pPr>
            <a:fld id="{21E22A29-BFAD-4C99-9DA9-F0DA01FD8D8C}" type="datetime1">
              <a:rPr lang="en-US"/>
              <a:pPr>
                <a:spcAft>
                  <a:spcPts val="600"/>
                </a:spcAft>
              </a:pPr>
              <a:t>5/27/2025</a:t>
            </a:fld>
            <a:endParaRPr lang="en-US"/>
          </a:p>
        </p:txBody>
      </p:sp>
      <p:sp>
        <p:nvSpPr>
          <p:cNvPr id="19" name="Slide Number Placeholder 5">
            <a:extLst>
              <a:ext uri="{FF2B5EF4-FFF2-40B4-BE49-F238E27FC236}">
                <a16:creationId xmlns:a16="http://schemas.microsoft.com/office/drawing/2014/main" id="{EF48F3E0-3388-597C-F755-99C98D4FBB88}"/>
              </a:ext>
            </a:extLst>
          </p:cNvPr>
          <p:cNvSpPr>
            <a:spLocks noGrp="1"/>
          </p:cNvSpPr>
          <p:nvPr>
            <p:ph type="sldNum" sz="quarter" idx="12"/>
          </p:nvPr>
        </p:nvSpPr>
        <p:spPr>
          <a:xfrm>
            <a:off x="8610600" y="6356350"/>
            <a:ext cx="2743200" cy="365125"/>
          </a:xfrm>
        </p:spPr>
        <p:txBody>
          <a:bodyPr/>
          <a:lstStyle/>
          <a:p>
            <a:pPr>
              <a:spcAft>
                <a:spcPts val="600"/>
              </a:spcAft>
            </a:pPr>
            <a:fld id="{48F63A3B-78C7-47BE-AE5E-E10140E04643}" type="slidenum">
              <a:rPr lang="en-US" dirty="0"/>
              <a:pPr>
                <a:spcAft>
                  <a:spcPts val="600"/>
                </a:spcAft>
              </a:pPr>
              <a:t>51</a:t>
            </a:fld>
            <a:endParaRPr lang="en-US"/>
          </a:p>
        </p:txBody>
      </p:sp>
    </p:spTree>
    <p:extLst>
      <p:ext uri="{BB962C8B-B14F-4D97-AF65-F5344CB8AC3E}">
        <p14:creationId xmlns:p14="http://schemas.microsoft.com/office/powerpoint/2010/main" val="175221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761E-7A32-3602-A7B9-85994E21D1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29A01F-D7F7-7331-5FBB-1C878893B5D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kern="1200" dirty="0">
                <a:latin typeface="+mj-lt"/>
                <a:ea typeface="+mj-ea"/>
                <a:cs typeface="+mj-cs"/>
              </a:rPr>
              <a:t>Sub Objective - 4</a:t>
            </a:r>
          </a:p>
        </p:txBody>
      </p:sp>
      <p:pic>
        <p:nvPicPr>
          <p:cNvPr id="7" name="Picture 6" descr="A screenshot of a qr code&#10;&#10;AI-generated content may be incorrect.">
            <a:extLst>
              <a:ext uri="{FF2B5EF4-FFF2-40B4-BE49-F238E27FC236}">
                <a16:creationId xmlns:a16="http://schemas.microsoft.com/office/drawing/2014/main" id="{34FF8CB4-24F2-ED10-3C31-025168259CD1}"/>
              </a:ext>
            </a:extLst>
          </p:cNvPr>
          <p:cNvPicPr>
            <a:picLocks noChangeAspect="1"/>
          </p:cNvPicPr>
          <p:nvPr/>
        </p:nvPicPr>
        <p:blipFill>
          <a:blip r:embed="rId2" cstate="print">
            <a:extLst>
              <a:ext uri="{28A0092B-C50C-407E-A947-70E740481C1C}">
                <a14:useLocalDpi xmlns:a14="http://schemas.microsoft.com/office/drawing/2010/main" val="0"/>
              </a:ext>
            </a:extLst>
          </a:blip>
          <a:srcRect l="-938" t="5000" r="938" b="5000"/>
          <a:stretch/>
        </p:blipFill>
        <p:spPr>
          <a:xfrm>
            <a:off x="1219200" y="1544969"/>
            <a:ext cx="2175667" cy="4351338"/>
          </a:xfrm>
          <a:prstGeom prst="rect">
            <a:avLst/>
          </a:prstGeom>
          <a:noFill/>
        </p:spPr>
      </p:pic>
      <p:sp>
        <p:nvSpPr>
          <p:cNvPr id="4" name="TextBox 3">
            <a:extLst>
              <a:ext uri="{FF2B5EF4-FFF2-40B4-BE49-F238E27FC236}">
                <a16:creationId xmlns:a16="http://schemas.microsoft.com/office/drawing/2014/main" id="{E5FDA6BE-2030-7C04-10B4-413F5C86CC2A}"/>
              </a:ext>
            </a:extLst>
          </p:cNvPr>
          <p:cNvSpPr txBox="1"/>
          <p:nvPr/>
        </p:nvSpPr>
        <p:spPr>
          <a:xfrm>
            <a:off x="3748280" y="1544969"/>
            <a:ext cx="2417369" cy="548230"/>
          </a:xfrm>
          <a:prstGeom prst="rect">
            <a:avLst/>
          </a:prstGeom>
        </p:spPr>
        <p:txBody>
          <a:bodyPr vert="horz" lIns="91440" tIns="45720" rIns="91440" bIns="45720" rtlCol="0">
            <a:normAutofit/>
          </a:bodyPr>
          <a:lstStyle/>
          <a:p>
            <a:pPr defTabSz="914400">
              <a:lnSpc>
                <a:spcPct val="90000"/>
              </a:lnSpc>
              <a:spcBef>
                <a:spcPts val="1000"/>
              </a:spcBef>
            </a:pPr>
            <a:r>
              <a:rPr lang="en-US" sz="2400" b="1" dirty="0"/>
              <a:t>QR Ticket</a:t>
            </a:r>
          </a:p>
        </p:txBody>
      </p:sp>
      <p:sp>
        <p:nvSpPr>
          <p:cNvPr id="12" name="Date Placeholder 4">
            <a:extLst>
              <a:ext uri="{FF2B5EF4-FFF2-40B4-BE49-F238E27FC236}">
                <a16:creationId xmlns:a16="http://schemas.microsoft.com/office/drawing/2014/main" id="{86F9A4AB-0715-B272-4DB7-EE97E3ED079D}"/>
              </a:ext>
            </a:extLst>
          </p:cNvPr>
          <p:cNvSpPr>
            <a:spLocks noGrp="1"/>
          </p:cNvSpPr>
          <p:nvPr>
            <p:ph type="dt" sz="half" idx="10"/>
          </p:nvPr>
        </p:nvSpPr>
        <p:spPr>
          <a:xfrm>
            <a:off x="838200" y="6356350"/>
            <a:ext cx="2743200" cy="365125"/>
          </a:xfrm>
        </p:spPr>
        <p:txBody>
          <a:bodyPr/>
          <a:lstStyle/>
          <a:p>
            <a:pPr>
              <a:spcAft>
                <a:spcPts val="600"/>
              </a:spcAft>
            </a:pPr>
            <a:fld id="{7326D0D5-777E-43A1-A7BE-16C7BA8EED62}" type="datetime1">
              <a:rPr lang="en-US"/>
              <a:pPr>
                <a:spcAft>
                  <a:spcPts val="600"/>
                </a:spcAft>
              </a:pPr>
              <a:t>5/27/2025</a:t>
            </a:fld>
            <a:endParaRPr lang="en-US"/>
          </a:p>
        </p:txBody>
      </p:sp>
      <p:sp>
        <p:nvSpPr>
          <p:cNvPr id="14" name="Slide Number Placeholder 5">
            <a:extLst>
              <a:ext uri="{FF2B5EF4-FFF2-40B4-BE49-F238E27FC236}">
                <a16:creationId xmlns:a16="http://schemas.microsoft.com/office/drawing/2014/main" id="{774F31C7-99F8-7B15-815A-AF21460DD102}"/>
              </a:ext>
            </a:extLst>
          </p:cNvPr>
          <p:cNvSpPr>
            <a:spLocks noGrp="1"/>
          </p:cNvSpPr>
          <p:nvPr>
            <p:ph type="sldNum" sz="quarter" idx="12"/>
          </p:nvPr>
        </p:nvSpPr>
        <p:spPr>
          <a:xfrm>
            <a:off x="8610600" y="6356350"/>
            <a:ext cx="2743200" cy="365125"/>
          </a:xfrm>
        </p:spPr>
        <p:txBody>
          <a:bodyPr/>
          <a:lstStyle/>
          <a:p>
            <a:pPr>
              <a:spcAft>
                <a:spcPts val="600"/>
              </a:spcAft>
            </a:pPr>
            <a:fld id="{48F63A3B-78C7-47BE-AE5E-E10140E04643}" type="slidenum">
              <a:rPr lang="en-US" dirty="0"/>
              <a:pPr>
                <a:spcAft>
                  <a:spcPts val="600"/>
                </a:spcAft>
              </a:pPr>
              <a:t>52</a:t>
            </a:fld>
            <a:endParaRPr lang="en-US"/>
          </a:p>
        </p:txBody>
      </p:sp>
      <p:sp>
        <p:nvSpPr>
          <p:cNvPr id="10" name="TextBox 9">
            <a:extLst>
              <a:ext uri="{FF2B5EF4-FFF2-40B4-BE49-F238E27FC236}">
                <a16:creationId xmlns:a16="http://schemas.microsoft.com/office/drawing/2014/main" id="{2F11DB22-862F-FFFB-EE28-9F8EE3AD3645}"/>
              </a:ext>
            </a:extLst>
          </p:cNvPr>
          <p:cNvSpPr txBox="1"/>
          <p:nvPr/>
        </p:nvSpPr>
        <p:spPr>
          <a:xfrm>
            <a:off x="6096000" y="365124"/>
            <a:ext cx="10515600"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kern="1200" dirty="0">
                <a:latin typeface="+mj-lt"/>
                <a:ea typeface="+mj-ea"/>
                <a:cs typeface="+mj-cs"/>
              </a:rPr>
              <a:t>Sub Objective - </a:t>
            </a:r>
            <a:r>
              <a:rPr lang="en-US" sz="3600" b="1" dirty="0">
                <a:latin typeface="+mj-lt"/>
                <a:ea typeface="+mj-ea"/>
                <a:cs typeface="+mj-cs"/>
              </a:rPr>
              <a:t>2</a:t>
            </a:r>
            <a:endParaRPr lang="en-US" sz="3600" b="1" kern="1200" dirty="0">
              <a:latin typeface="+mj-lt"/>
              <a:ea typeface="+mj-ea"/>
              <a:cs typeface="+mj-cs"/>
            </a:endParaRPr>
          </a:p>
        </p:txBody>
      </p:sp>
      <p:cxnSp>
        <p:nvCxnSpPr>
          <p:cNvPr id="16" name="Straight Connector 15">
            <a:extLst>
              <a:ext uri="{FF2B5EF4-FFF2-40B4-BE49-F238E27FC236}">
                <a16:creationId xmlns:a16="http://schemas.microsoft.com/office/drawing/2014/main" id="{21A310F1-7857-C1E7-5FE7-7CE878853008}"/>
              </a:ext>
            </a:extLst>
          </p:cNvPr>
          <p:cNvCxnSpPr>
            <a:cxnSpLocks/>
          </p:cNvCxnSpPr>
          <p:nvPr/>
        </p:nvCxnSpPr>
        <p:spPr>
          <a:xfrm>
            <a:off x="5562600" y="1848880"/>
            <a:ext cx="0" cy="374351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A1E4843-C6D2-133D-436C-894A11808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575835"/>
            <a:ext cx="5943600" cy="540385"/>
          </a:xfrm>
          <a:prstGeom prst="rect">
            <a:avLst/>
          </a:prstGeom>
        </p:spPr>
      </p:pic>
      <p:sp>
        <p:nvSpPr>
          <p:cNvPr id="23" name="TextBox 22">
            <a:extLst>
              <a:ext uri="{FF2B5EF4-FFF2-40B4-BE49-F238E27FC236}">
                <a16:creationId xmlns:a16="http://schemas.microsoft.com/office/drawing/2014/main" id="{7021D878-451B-9532-60AF-57132BB3E481}"/>
              </a:ext>
            </a:extLst>
          </p:cNvPr>
          <p:cNvSpPr txBox="1"/>
          <p:nvPr/>
        </p:nvSpPr>
        <p:spPr>
          <a:xfrm>
            <a:off x="9154612" y="2388167"/>
            <a:ext cx="2590798" cy="461665"/>
          </a:xfrm>
          <a:prstGeom prst="rect">
            <a:avLst/>
          </a:prstGeom>
          <a:noFill/>
        </p:spPr>
        <p:txBody>
          <a:bodyPr wrap="square" rtlCol="0">
            <a:spAutoFit/>
          </a:bodyPr>
          <a:lstStyle/>
          <a:p>
            <a:r>
              <a:rPr lang="en-US" sz="2400" b="1" dirty="0"/>
              <a:t>Transaction Details </a:t>
            </a:r>
          </a:p>
        </p:txBody>
      </p:sp>
      <p:pic>
        <p:nvPicPr>
          <p:cNvPr id="25" name="Picture 24" descr="A hand holding a green check mark&#10;&#10;AI-generated content may be incorrect.">
            <a:extLst>
              <a:ext uri="{FF2B5EF4-FFF2-40B4-BE49-F238E27FC236}">
                <a16:creationId xmlns:a16="http://schemas.microsoft.com/office/drawing/2014/main" id="{AA56FFD6-BE03-8BCF-FA0E-1810D3DC1F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5079" y="2942204"/>
            <a:ext cx="2439066" cy="3414146"/>
          </a:xfrm>
          <a:prstGeom prst="rect">
            <a:avLst/>
          </a:prstGeom>
        </p:spPr>
      </p:pic>
    </p:spTree>
    <p:extLst>
      <p:ext uri="{BB962C8B-B14F-4D97-AF65-F5344CB8AC3E}">
        <p14:creationId xmlns:p14="http://schemas.microsoft.com/office/powerpoint/2010/main" val="8723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304800" y="228600"/>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B998182-3080-C4C4-6ED9-4329FD84BB3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74490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3" name="Picture 2" descr="A diagram with text and a yellow label&#10;&#10;Description automatically generated with medium confidence">
            <a:extLst>
              <a:ext uri="{FF2B5EF4-FFF2-40B4-BE49-F238E27FC236}">
                <a16:creationId xmlns:a16="http://schemas.microsoft.com/office/drawing/2014/main" id="{4CAAC6A6-E690-D26C-C287-63AED0692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896984"/>
            <a:ext cx="11582400" cy="4952837"/>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5632F17-31E0-FB4F-04DE-28924737B778}"/>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Rectangle 3">
            <a:extLst>
              <a:ext uri="{FF2B5EF4-FFF2-40B4-BE49-F238E27FC236}">
                <a16:creationId xmlns:a16="http://schemas.microsoft.com/office/drawing/2014/main" id="{23E19B04-7B2C-572F-F9F1-E553876001F7}"/>
              </a:ext>
            </a:extLst>
          </p:cNvPr>
          <p:cNvSpPr/>
          <p:nvPr/>
        </p:nvSpPr>
        <p:spPr>
          <a:xfrm>
            <a:off x="6172200" y="3429000"/>
            <a:ext cx="609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7" name="TextBox 6">
            <a:extLst>
              <a:ext uri="{FF2B5EF4-FFF2-40B4-BE49-F238E27FC236}">
                <a16:creationId xmlns:a16="http://schemas.microsoft.com/office/drawing/2014/main" id="{2A1F696A-C352-A062-C2D6-76B16A6855E1}"/>
              </a:ext>
            </a:extLst>
          </p:cNvPr>
          <p:cNvSpPr txBox="1"/>
          <p:nvPr/>
        </p:nvSpPr>
        <p:spPr>
          <a:xfrm>
            <a:off x="6019800" y="3358634"/>
            <a:ext cx="914400" cy="369332"/>
          </a:xfrm>
          <a:prstGeom prst="rect">
            <a:avLst/>
          </a:prstGeom>
          <a:noFill/>
        </p:spPr>
        <p:txBody>
          <a:bodyPr wrap="square" rtlCol="0">
            <a:spAutoFit/>
          </a:bodyPr>
          <a:lstStyle/>
          <a:p>
            <a:r>
              <a:rPr lang="en-US" sz="900" dirty="0"/>
              <a:t>NFC Development</a:t>
            </a:r>
          </a:p>
        </p:txBody>
      </p:sp>
    </p:spTree>
    <p:extLst>
      <p:ext uri="{BB962C8B-B14F-4D97-AF65-F5344CB8AC3E}">
        <p14:creationId xmlns:p14="http://schemas.microsoft.com/office/powerpoint/2010/main" val="121178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1E8DA7E8-CB6E-BB55-B569-CE1CB8896914}"/>
              </a:ext>
            </a:extLst>
          </p:cNvPr>
          <p:cNvSpPr txBox="1"/>
          <p:nvPr/>
        </p:nvSpPr>
        <p:spPr>
          <a:xfrm>
            <a:off x="571500" y="1078217"/>
            <a:ext cx="11049000" cy="4955203"/>
          </a:xfrm>
          <a:prstGeom prst="rect">
            <a:avLst/>
          </a:prstGeom>
          <a:noFill/>
        </p:spPr>
        <p:txBody>
          <a:bodyPr wrap="square" rtlCol="0">
            <a:spAutoFit/>
          </a:bodyPr>
          <a:lstStyle/>
          <a:p>
            <a:r>
              <a:rPr lang="en-US" sz="1200" dirty="0"/>
              <a:t>[1] D. Li, W. E. Wong, M. Chau, S. Pan and L. S. Koh, "A Survey </a:t>
            </a:r>
            <a:r>
              <a:rPr lang="en-US" sz="1200" dirty="0" err="1"/>
              <a:t>ofNFC</a:t>
            </a:r>
            <a:r>
              <a:rPr lang="en-US" sz="1200" dirty="0"/>
              <a:t> Mobile Payment: Challenges and Solutions using Blockchain and Cryptocurrencies," 2020 7th International Conference on Dependable Systems and Their Applications (DSA), Xi'an, China, 2020, pp. 69-77, </a:t>
            </a:r>
            <a:r>
              <a:rPr lang="en-US" sz="1200" dirty="0" err="1"/>
              <a:t>doi</a:t>
            </a:r>
            <a:r>
              <a:rPr lang="en-US" sz="1200" dirty="0"/>
              <a:t>: 10.1109/DSA51864.2020.00018. keywords: {</a:t>
            </a:r>
            <a:r>
              <a:rPr lang="en-US" sz="1200" dirty="0" err="1"/>
              <a:t>Privacy;Protocols;Online</a:t>
            </a:r>
            <a:r>
              <a:rPr lang="en-US" sz="1200" dirty="0"/>
              <a:t> </a:t>
            </a:r>
            <a:r>
              <a:rPr lang="en-US" sz="1200" dirty="0" err="1"/>
              <a:t>banking;Blockchain;Bitcoin;Cryptography;Internet</a:t>
            </a:r>
            <a:r>
              <a:rPr lang="en-US" sz="1200" dirty="0"/>
              <a:t> of </a:t>
            </a:r>
            <a:r>
              <a:rPr lang="en-US" sz="1200" dirty="0" err="1"/>
              <a:t>Things;NFC</a:t>
            </a:r>
            <a:r>
              <a:rPr lang="en-US" sz="1200" dirty="0"/>
              <a:t> mobile </a:t>
            </a:r>
            <a:r>
              <a:rPr lang="en-US" sz="1200" dirty="0" err="1"/>
              <a:t>payment;blockchain;cryptocurrency;fair</a:t>
            </a:r>
            <a:r>
              <a:rPr lang="en-US" sz="1200" dirty="0"/>
              <a:t> </a:t>
            </a:r>
            <a:r>
              <a:rPr lang="en-US" sz="1200" dirty="0" err="1"/>
              <a:t>payment;security;privacy</a:t>
            </a:r>
            <a:r>
              <a:rPr lang="en-US" sz="1200" dirty="0"/>
              <a:t>},</a:t>
            </a:r>
          </a:p>
          <a:p>
            <a:endParaRPr lang="en-US" sz="1200" dirty="0"/>
          </a:p>
          <a:p>
            <a:r>
              <a:rPr lang="en-US" sz="1200" dirty="0"/>
              <a:t>[2] S. A. Jayalath, C. Rajapakse and J. M. D. Senanayake, "A microtransaction model based on blockchain technology to improve service levels in public transport sector in Sri Lanka," 2020 International Research Conference on Smart Computing and Systems Engineering (SCSE), Colombo, Sri Lanka, 2020, pp. 82-89, </a:t>
            </a:r>
            <a:r>
              <a:rPr lang="en-US" sz="1200" dirty="0" err="1"/>
              <a:t>doi</a:t>
            </a:r>
            <a:r>
              <a:rPr lang="en-US" sz="1200" dirty="0"/>
              <a:t>: 10.1109/SCSE49731.2020.9313037. keywords: {</a:t>
            </a:r>
            <a:r>
              <a:rPr lang="en-US" sz="1200" dirty="0" err="1"/>
              <a:t>Blockchain;Public</a:t>
            </a:r>
            <a:r>
              <a:rPr lang="en-US" sz="1200" dirty="0"/>
              <a:t> </a:t>
            </a:r>
            <a:r>
              <a:rPr lang="en-US" sz="1200" dirty="0" err="1"/>
              <a:t>transportation;Smart</a:t>
            </a:r>
            <a:r>
              <a:rPr lang="en-US" sz="1200" dirty="0"/>
              <a:t> </a:t>
            </a:r>
            <a:r>
              <a:rPr lang="en-US" sz="1200" dirty="0" err="1"/>
              <a:t>contracts;Rail</a:t>
            </a:r>
            <a:r>
              <a:rPr lang="en-US" sz="1200" dirty="0"/>
              <a:t> </a:t>
            </a:r>
            <a:r>
              <a:rPr lang="en-US" sz="1200" dirty="0" err="1"/>
              <a:t>transportation;Peer-to-peer</a:t>
            </a:r>
            <a:r>
              <a:rPr lang="en-US" sz="1200" dirty="0"/>
              <a:t> </a:t>
            </a:r>
            <a:r>
              <a:rPr lang="en-US" sz="1200" dirty="0" err="1"/>
              <a:t>computing;Companies;Prototypes;Consortium</a:t>
            </a:r>
            <a:r>
              <a:rPr lang="en-US" sz="1200" dirty="0"/>
              <a:t> </a:t>
            </a:r>
            <a:r>
              <a:rPr lang="en-US" sz="1200" dirty="0" err="1"/>
              <a:t>blockchains;Ethereum;Micro-payments;Smart</a:t>
            </a:r>
            <a:r>
              <a:rPr lang="en-US" sz="1200" dirty="0"/>
              <a:t> </a:t>
            </a:r>
            <a:r>
              <a:rPr lang="en-US" sz="1200" dirty="0" err="1"/>
              <a:t>contracts;Transportation</a:t>
            </a:r>
            <a:r>
              <a:rPr lang="en-US" sz="1200" dirty="0"/>
              <a:t>},</a:t>
            </a:r>
          </a:p>
          <a:p>
            <a:endParaRPr lang="en-US" sz="1200" dirty="0"/>
          </a:p>
          <a:p>
            <a:r>
              <a:rPr lang="en-US" sz="1200" dirty="0"/>
              <a:t>[3] D. </a:t>
            </a:r>
            <a:r>
              <a:rPr lang="en-US" sz="1200" dirty="0" err="1"/>
              <a:t>Kayande</a:t>
            </a:r>
            <a:r>
              <a:rPr lang="en-US" sz="1200" dirty="0"/>
              <a:t>, S. Saldanha, S. Sunny and B. Alphonso, "BUS-TAP: A NFC based travel application," 2017 IEEE International Conference on Power, Control, Signals and Instrumentation Engineering (ICPCSI), Chennai, India, 2017, pp. 2929-2933, </a:t>
            </a:r>
            <a:r>
              <a:rPr lang="en-US" sz="1200" dirty="0" err="1"/>
              <a:t>doi</a:t>
            </a:r>
            <a:r>
              <a:rPr lang="en-US" sz="1200" dirty="0"/>
              <a:t>: 10.1109/ICPCSI.2017.8392261. keywords: {Smart </a:t>
            </a:r>
            <a:r>
              <a:rPr lang="en-US" sz="1200" dirty="0" err="1"/>
              <a:t>phones;Global</a:t>
            </a:r>
            <a:r>
              <a:rPr lang="en-US" sz="1200" dirty="0"/>
              <a:t> Positioning </a:t>
            </a:r>
            <a:r>
              <a:rPr lang="en-US" sz="1200" dirty="0" err="1"/>
              <a:t>System;Near</a:t>
            </a:r>
            <a:r>
              <a:rPr lang="en-US" sz="1200" dirty="0"/>
              <a:t> field </a:t>
            </a:r>
            <a:r>
              <a:rPr lang="en-US" sz="1200" dirty="0" err="1"/>
              <a:t>communication;Real-time</a:t>
            </a:r>
            <a:r>
              <a:rPr lang="en-US" sz="1200" dirty="0"/>
              <a:t> </a:t>
            </a:r>
            <a:r>
              <a:rPr lang="en-US" sz="1200" dirty="0" err="1"/>
              <a:t>systems;Google;Conferences;NFC;Location</a:t>
            </a:r>
            <a:r>
              <a:rPr lang="en-US" sz="1200" dirty="0"/>
              <a:t> Based Services (LBS);Bus </a:t>
            </a:r>
            <a:r>
              <a:rPr lang="en-US" sz="1200" dirty="0" err="1"/>
              <a:t>Services;Urban</a:t>
            </a:r>
            <a:r>
              <a:rPr lang="en-US" sz="1200" dirty="0"/>
              <a:t> </a:t>
            </a:r>
            <a:r>
              <a:rPr lang="en-US" sz="1200" dirty="0" err="1"/>
              <a:t>Transportation;GPS</a:t>
            </a:r>
            <a:r>
              <a:rPr lang="en-US" sz="1200" dirty="0"/>
              <a:t>},</a:t>
            </a:r>
          </a:p>
          <a:p>
            <a:endParaRPr lang="en-US" sz="1200" dirty="0"/>
          </a:p>
          <a:p>
            <a:r>
              <a:rPr lang="en-US" sz="1200" dirty="0"/>
              <a:t>[4] M. Dhule, "NFC Based Smart Urban Public Bus Transport Payment System," 2018 3rd International Conference for Convergence in Technology (I2CT), Pune, India, 2018, pp. 1-4, </a:t>
            </a:r>
            <a:r>
              <a:rPr lang="en-US" sz="1200" dirty="0" err="1"/>
              <a:t>doi</a:t>
            </a:r>
            <a:r>
              <a:rPr lang="en-US" sz="1200" dirty="0"/>
              <a:t>: 10.1109/I2CT.2018.8529810. keywords: {Internet of </a:t>
            </a:r>
            <a:r>
              <a:rPr lang="en-US" sz="1200" dirty="0" err="1"/>
              <a:t>Things;Radiofrequency</a:t>
            </a:r>
            <a:r>
              <a:rPr lang="en-US" sz="1200" dirty="0"/>
              <a:t> </a:t>
            </a:r>
            <a:r>
              <a:rPr lang="en-US" sz="1200" dirty="0" err="1"/>
              <a:t>identification;Intelligent</a:t>
            </a:r>
            <a:r>
              <a:rPr lang="en-US" sz="1200" dirty="0"/>
              <a:t> </a:t>
            </a:r>
            <a:r>
              <a:rPr lang="en-US" sz="1200" dirty="0" err="1"/>
              <a:t>sensors;Global</a:t>
            </a:r>
            <a:r>
              <a:rPr lang="en-US" sz="1200" dirty="0"/>
              <a:t> Positioning </a:t>
            </a:r>
            <a:r>
              <a:rPr lang="en-US" sz="1200" dirty="0" err="1"/>
              <a:t>System;Sociology;Statistics;Transportation;Public</a:t>
            </a:r>
            <a:r>
              <a:rPr lang="en-US" sz="1200" dirty="0"/>
              <a:t> </a:t>
            </a:r>
            <a:r>
              <a:rPr lang="en-US" sz="1200" dirty="0" err="1"/>
              <a:t>Bus;E-ticketing;NFC;Mobile</a:t>
            </a:r>
            <a:r>
              <a:rPr lang="en-US" sz="1200" dirty="0"/>
              <a:t> </a:t>
            </a:r>
            <a:r>
              <a:rPr lang="en-US" sz="1200" dirty="0" err="1"/>
              <a:t>App;Cheat-Proof</a:t>
            </a:r>
            <a:r>
              <a:rPr lang="en-US" sz="1200" dirty="0"/>
              <a:t>},</a:t>
            </a:r>
          </a:p>
          <a:p>
            <a:endParaRPr lang="en-US" sz="1200" dirty="0"/>
          </a:p>
          <a:p>
            <a:r>
              <a:rPr lang="en-US" sz="1200" dirty="0"/>
              <a:t>[5] J. -M. </a:t>
            </a:r>
            <a:r>
              <a:rPr lang="en-US" sz="1200" dirty="0" err="1"/>
              <a:t>Clairand</a:t>
            </a:r>
            <a:r>
              <a:rPr lang="en-US" sz="1200" dirty="0"/>
              <a:t>, V. Kulshrestha and S. Vyas, "A Digitally-secured Automated Fleet Management Scheme for Electric Buses based on Blockchain," 2022 IEEE Transportation Electrification Conference &amp; Expo (ITEC), Anaheim, CA, USA, 2022, pp. 569-573, </a:t>
            </a:r>
            <a:r>
              <a:rPr lang="en-US" sz="1200" dirty="0" err="1"/>
              <a:t>doi</a:t>
            </a:r>
            <a:r>
              <a:rPr lang="en-US" sz="1200" dirty="0"/>
              <a:t>: 10.1109/ITEC53557.2022.9813844. keywords: {Transactive </a:t>
            </a:r>
            <a:r>
              <a:rPr lang="en-US" sz="1200" dirty="0" err="1"/>
              <a:t>energy;Schedules;Costs;Uncertainty;Technology</a:t>
            </a:r>
            <a:r>
              <a:rPr lang="en-US" sz="1200" dirty="0"/>
              <a:t> </a:t>
            </a:r>
            <a:r>
              <a:rPr lang="en-US" sz="1200" dirty="0" err="1"/>
              <a:t>management;Smart</a:t>
            </a:r>
            <a:r>
              <a:rPr lang="en-US" sz="1200" dirty="0"/>
              <a:t> </a:t>
            </a:r>
            <a:r>
              <a:rPr lang="en-US" sz="1200" dirty="0" err="1"/>
              <a:t>contracts;Process</a:t>
            </a:r>
            <a:r>
              <a:rPr lang="en-US" sz="1200" dirty="0"/>
              <a:t> </a:t>
            </a:r>
            <a:r>
              <a:rPr lang="en-US" sz="1200" dirty="0" err="1"/>
              <a:t>control;blockchain;charging</a:t>
            </a:r>
            <a:r>
              <a:rPr lang="en-US" sz="1200" dirty="0"/>
              <a:t> </a:t>
            </a:r>
            <a:r>
              <a:rPr lang="en-US" sz="1200" dirty="0" err="1"/>
              <a:t>stations;electric</a:t>
            </a:r>
            <a:r>
              <a:rPr lang="en-US" sz="1200" dirty="0"/>
              <a:t> </a:t>
            </a:r>
            <a:r>
              <a:rPr lang="en-US" sz="1200" dirty="0" err="1"/>
              <a:t>vehicles;smart</a:t>
            </a:r>
            <a:r>
              <a:rPr lang="en-US" sz="1200" dirty="0"/>
              <a:t> </a:t>
            </a:r>
            <a:r>
              <a:rPr lang="en-US" sz="1200" dirty="0" err="1"/>
              <a:t>contracts;smart</a:t>
            </a:r>
            <a:r>
              <a:rPr lang="en-US" sz="1200" dirty="0"/>
              <a:t> grid},</a:t>
            </a:r>
          </a:p>
          <a:p>
            <a:endParaRPr lang="en-US" sz="1200" dirty="0"/>
          </a:p>
          <a:p>
            <a:r>
              <a:rPr lang="en-US" sz="1200" dirty="0"/>
              <a:t>[6] D. Li, W. E. Wong, M. Chau, S. Pan and L. S. Koh, "A Survey </a:t>
            </a:r>
            <a:r>
              <a:rPr lang="en-US" sz="1200" dirty="0" err="1"/>
              <a:t>ofNFC</a:t>
            </a:r>
            <a:r>
              <a:rPr lang="en-US" sz="1200" dirty="0"/>
              <a:t> Mobile Payment: Challenges and Solutions using Blockchain and Cryptocurrencies," 2020 7th International Conference on Dependable Systems and Their Applications (DSA), Xi'an, China, 2020, pp. 69-77, </a:t>
            </a:r>
            <a:r>
              <a:rPr lang="en-US" sz="1200" dirty="0" err="1"/>
              <a:t>doi</a:t>
            </a:r>
            <a:r>
              <a:rPr lang="en-US" sz="1200" dirty="0"/>
              <a:t>: 10.1109/DSA51864.2020.00018. keywords: {</a:t>
            </a:r>
            <a:r>
              <a:rPr lang="en-US" sz="1200" dirty="0" err="1"/>
              <a:t>Privacy;Protocols;Online</a:t>
            </a:r>
            <a:r>
              <a:rPr lang="en-US" sz="1200" dirty="0"/>
              <a:t> </a:t>
            </a:r>
            <a:r>
              <a:rPr lang="en-US" sz="1200" dirty="0" err="1"/>
              <a:t>banking;Blockchain;Bitcoin;Cryptography;Internet</a:t>
            </a:r>
            <a:r>
              <a:rPr lang="en-US" sz="1200" dirty="0"/>
              <a:t> of </a:t>
            </a:r>
            <a:r>
              <a:rPr lang="en-US" sz="1200" dirty="0" err="1"/>
              <a:t>Things;NFC</a:t>
            </a:r>
            <a:r>
              <a:rPr lang="en-US" sz="1200" dirty="0"/>
              <a:t> mobile </a:t>
            </a:r>
            <a:r>
              <a:rPr lang="en-US" sz="1200" dirty="0" err="1"/>
              <a:t>payment;blockchain;cryptocurrency;fair</a:t>
            </a:r>
            <a:r>
              <a:rPr lang="en-US" sz="1200" dirty="0"/>
              <a:t> </a:t>
            </a:r>
            <a:r>
              <a:rPr lang="en-US" sz="1200" dirty="0" err="1"/>
              <a:t>payment;security;privacy</a:t>
            </a:r>
            <a:r>
              <a:rPr lang="en-US" sz="1200" dirty="0"/>
              <a:t>},</a:t>
            </a:r>
          </a:p>
          <a:p>
            <a:endParaRPr lang="en-US" sz="1400" dirty="0"/>
          </a:p>
          <a:p>
            <a:endParaRPr lang="en-US" sz="1400" dirty="0"/>
          </a:p>
        </p:txBody>
      </p:sp>
      <p:sp>
        <p:nvSpPr>
          <p:cNvPr id="7" name="Rectangle 6">
            <a:extLst>
              <a:ext uri="{FF2B5EF4-FFF2-40B4-BE49-F238E27FC236}">
                <a16:creationId xmlns:a16="http://schemas.microsoft.com/office/drawing/2014/main" id="{5FB98E66-DBD5-4B29-AC68-A58A70C642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35754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242060" y="3883819"/>
            <a:ext cx="10111740" cy="1678782"/>
          </a:xfrm>
        </p:spPr>
        <p:txBody>
          <a:bodyPr/>
          <a:lstStyle/>
          <a:p>
            <a:r>
              <a:rPr lang="en-US" b="1" dirty="0"/>
              <a:t>IT21202490 |</a:t>
            </a:r>
            <a:r>
              <a:rPr lang="en-US" dirty="0" err="1"/>
              <a:t>Kalhara</a:t>
            </a:r>
            <a:r>
              <a:rPr lang="en-US" dirty="0"/>
              <a:t> N.V.</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222735" y="3514940"/>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in a white shirt&#10;&#10;Description automatically generated">
            <a:extLst>
              <a:ext uri="{FF2B5EF4-FFF2-40B4-BE49-F238E27FC236}">
                <a16:creationId xmlns:a16="http://schemas.microsoft.com/office/drawing/2014/main" id="{12972CAB-5AB5-469B-BC7B-492A79A55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985464"/>
            <a:ext cx="2669416" cy="3058951"/>
          </a:xfrm>
          <a:prstGeom prst="rect">
            <a:avLst/>
          </a:prstGeom>
        </p:spPr>
      </p:pic>
    </p:spTree>
    <p:extLst>
      <p:ext uri="{BB962C8B-B14F-4D97-AF65-F5344CB8AC3E}">
        <p14:creationId xmlns:p14="http://schemas.microsoft.com/office/powerpoint/2010/main" val="290229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6549 -0.24583 L 4.79167E-6 0.25 " pathEditMode="relative" rAng="0" ptsTypes="AA">
                                      <p:cBhvr>
                                        <p:cTn id="18" dur="2000" fill="hold"/>
                                        <p:tgtEl>
                                          <p:spTgt spid="7"/>
                                        </p:tgtEl>
                                        <p:attrNameLst>
                                          <p:attrName>ppt_x</p:attrName>
                                          <p:attrName>ppt_y</p:attrName>
                                        </p:attrNameLst>
                                      </p:cBhvr>
                                      <p:rCtr x="-18281" y="2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next to a cell phone">
            <a:extLst>
              <a:ext uri="{FF2B5EF4-FFF2-40B4-BE49-F238E27FC236}">
                <a16:creationId xmlns:a16="http://schemas.microsoft.com/office/drawing/2014/main" id="{A691742B-263D-0A84-0375-993F5CEDC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966" y="-200391"/>
            <a:ext cx="4114800" cy="41148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3"/>
          <a:stretch>
            <a:fillRect/>
          </a:stretch>
        </p:blipFill>
        <p:spPr>
          <a:xfrm>
            <a:off x="3581400" y="343882"/>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609600" y="1533525"/>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609600" y="2133600"/>
            <a:ext cx="8534400" cy="388471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Collect vehicle location and speed data from Firebase.</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Use machine learning on historical and traffic data to estimate arrival times.</a:t>
            </a:r>
          </a:p>
          <a:p>
            <a:pPr marL="342900" marR="0" lvl="0" indent="-342900">
              <a:lnSpc>
                <a:spcPct val="107000"/>
              </a:lnSpc>
              <a:spcBef>
                <a:spcPts val="0"/>
              </a:spcBef>
              <a:spcAft>
                <a:spcPts val="0"/>
              </a:spcAft>
              <a:buFont typeface="Symbol" panose="05050102010706020507" pitchFamily="18" charset="2"/>
              <a:buChar char=""/>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Show real-time tracking and ETAs in a user-friendly app.</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Include voice commands and sound feedback for visually impaired users.</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Develop a chatbot to provide quick access to bus routes, schedules, and ETAs, enhancing user convenience and satisfaction</a:t>
            </a:r>
            <a:r>
              <a:rPr lang="en-US" sz="700" kern="100" dirty="0">
                <a:effectLst/>
                <a:latin typeface="Aptos" panose="020B0004020202020204" pitchFamily="34" charset="0"/>
                <a:ea typeface="Aptos" panose="020B0004020202020204" pitchFamily="34" charset="0"/>
                <a:cs typeface="Iskoola Pota" panose="020B0502040204020203" pitchFamily="34" charset="0"/>
              </a:rPr>
              <a:t>.</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394318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path" presetSubtype="0" accel="50000" decel="50000" fill="hold" nodeType="withEffect">
                                  <p:stCondLst>
                                    <p:cond delay="500"/>
                                  </p:stCondLst>
                                  <p:childTnLst>
                                    <p:animMotion origin="layout" path="M 0 0 L 0 0.25 E" pathEditMode="relative" ptsTypes="">
                                      <p:cBhvr>
                                        <p:cTn id="21"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3962400" y="152400"/>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grpSp>
        <p:nvGrpSpPr>
          <p:cNvPr id="8" name="Group 7">
            <a:extLst>
              <a:ext uri="{FF2B5EF4-FFF2-40B4-BE49-F238E27FC236}">
                <a16:creationId xmlns:a16="http://schemas.microsoft.com/office/drawing/2014/main" id="{4E5DA2D7-531F-5773-185B-02E074B371B5}"/>
              </a:ext>
            </a:extLst>
          </p:cNvPr>
          <p:cNvGrpSpPr/>
          <p:nvPr/>
        </p:nvGrpSpPr>
        <p:grpSpPr>
          <a:xfrm>
            <a:off x="381000" y="1014765"/>
            <a:ext cx="4953000" cy="5317772"/>
            <a:chOff x="381000" y="1014765"/>
            <a:chExt cx="4953000" cy="5317772"/>
          </a:xfrm>
        </p:grpSpPr>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859498-15F9-2BE4-06B4-C157E00F58D2}"/>
                </a:ext>
              </a:extLst>
            </p:cNvPr>
            <p:cNvSpPr txBox="1"/>
            <p:nvPr/>
          </p:nvSpPr>
          <p:spPr>
            <a:xfrm>
              <a:off x="670896" y="1395608"/>
              <a:ext cx="4267200" cy="4936929"/>
            </a:xfrm>
            <a:prstGeom prst="rect">
              <a:avLst/>
            </a:prstGeom>
            <a:noFill/>
          </p:spPr>
          <p:txBody>
            <a:bodyPr wrap="square" rtlCol="0">
              <a:spAutoFit/>
            </a:bodyPr>
            <a:lstStyle/>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Accuracy of ETA Predictions: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systems often struggle with accuracy and do not effectively integrate real-time traffic conditions and historical data, leading to less reliable ETAs under varying conditions and unforeseen events.</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Accessibility Features: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Current systems often lack features tailored for visually impaired users, such as voice commands and sound feedback.</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Information Retrieval</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solutions do not offer integrated chatbots for easy access to route information and schedules, requiring users to manually navigate apps.</a:t>
              </a:r>
            </a:p>
            <a:p>
              <a:endParaRPr lang="en-US" dirty="0"/>
            </a:p>
          </p:txBody>
        </p:sp>
      </p:grpSp>
      <p:graphicFrame>
        <p:nvGraphicFramePr>
          <p:cNvPr id="14" name="Table 13">
            <a:extLst>
              <a:ext uri="{FF2B5EF4-FFF2-40B4-BE49-F238E27FC236}">
                <a16:creationId xmlns:a16="http://schemas.microsoft.com/office/drawing/2014/main" id="{794036B1-D631-4CFE-0572-EF43AF58A1F3}"/>
              </a:ext>
            </a:extLst>
          </p:cNvPr>
          <p:cNvGraphicFramePr>
            <a:graphicFrameLocks noGrp="1"/>
          </p:cNvGraphicFramePr>
          <p:nvPr/>
        </p:nvGraphicFramePr>
        <p:xfrm>
          <a:off x="5692834" y="2248033"/>
          <a:ext cx="6054725" cy="3189733"/>
        </p:xfrm>
        <a:graphic>
          <a:graphicData uri="http://schemas.openxmlformats.org/drawingml/2006/table">
            <a:tbl>
              <a:tblPr firstRow="1" firstCol="1" bandRow="1">
                <a:tableStyleId>{5C22544A-7EE6-4342-B048-85BDC9FD1C3A}</a:tableStyleId>
              </a:tblPr>
              <a:tblGrid>
                <a:gridCol w="1710055">
                  <a:extLst>
                    <a:ext uri="{9D8B030D-6E8A-4147-A177-3AD203B41FA5}">
                      <a16:colId xmlns:a16="http://schemas.microsoft.com/office/drawing/2014/main" val="1228523445"/>
                    </a:ext>
                  </a:extLst>
                </a:gridCol>
                <a:gridCol w="849630">
                  <a:extLst>
                    <a:ext uri="{9D8B030D-6E8A-4147-A177-3AD203B41FA5}">
                      <a16:colId xmlns:a16="http://schemas.microsoft.com/office/drawing/2014/main" val="2392139364"/>
                    </a:ext>
                  </a:extLst>
                </a:gridCol>
                <a:gridCol w="889000">
                  <a:extLst>
                    <a:ext uri="{9D8B030D-6E8A-4147-A177-3AD203B41FA5}">
                      <a16:colId xmlns:a16="http://schemas.microsoft.com/office/drawing/2014/main" val="949554619"/>
                    </a:ext>
                  </a:extLst>
                </a:gridCol>
                <a:gridCol w="889000">
                  <a:extLst>
                    <a:ext uri="{9D8B030D-6E8A-4147-A177-3AD203B41FA5}">
                      <a16:colId xmlns:a16="http://schemas.microsoft.com/office/drawing/2014/main" val="965778011"/>
                    </a:ext>
                  </a:extLst>
                </a:gridCol>
                <a:gridCol w="887095">
                  <a:extLst>
                    <a:ext uri="{9D8B030D-6E8A-4147-A177-3AD203B41FA5}">
                      <a16:colId xmlns:a16="http://schemas.microsoft.com/office/drawing/2014/main" val="1876255564"/>
                    </a:ext>
                  </a:extLst>
                </a:gridCol>
                <a:gridCol w="829945">
                  <a:extLst>
                    <a:ext uri="{9D8B030D-6E8A-4147-A177-3AD203B41FA5}">
                      <a16:colId xmlns:a16="http://schemas.microsoft.com/office/drawing/2014/main" val="328459563"/>
                    </a:ext>
                  </a:extLst>
                </a:gridCol>
              </a:tblGrid>
              <a:tr h="0">
                <a:tc>
                  <a:txBody>
                    <a:bodyPr/>
                    <a:lstStyle/>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1 [1]</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2 [2]</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3 [3]</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4 [4]</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Our System</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104702678"/>
                  </a:ext>
                </a:extLst>
              </a:tr>
              <a:tr h="0">
                <a:tc>
                  <a:txBody>
                    <a:bodyPr/>
                    <a:lstStyle/>
                    <a:p>
                      <a:pPr marL="0" marR="0">
                        <a:lnSpc>
                          <a:spcPct val="107000"/>
                        </a:lnSpc>
                        <a:spcBef>
                          <a:spcPts val="0"/>
                        </a:spcBef>
                        <a:spcAft>
                          <a:spcPts val="0"/>
                        </a:spcAft>
                      </a:pPr>
                      <a:r>
                        <a:rPr lang="en-US" sz="1100" kern="100" dirty="0">
                          <a:effectLst/>
                        </a:rPr>
                        <a:t>ETA prediction with current traffic conditions</a:t>
                      </a: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348187972"/>
                  </a:ext>
                </a:extLst>
              </a:tr>
              <a:tr h="0">
                <a:tc>
                  <a:txBody>
                    <a:bodyPr/>
                    <a:lstStyle/>
                    <a:p>
                      <a:pPr marL="0" marR="0">
                        <a:lnSpc>
                          <a:spcPct val="107000"/>
                        </a:lnSpc>
                        <a:spcBef>
                          <a:spcPts val="0"/>
                        </a:spcBef>
                        <a:spcAft>
                          <a:spcPts val="0"/>
                        </a:spcAft>
                      </a:pPr>
                      <a:r>
                        <a:rPr lang="en-US" sz="1100" kern="100">
                          <a:effectLst/>
                        </a:rPr>
                        <a:t>ETA prediction with historical data</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080392663"/>
                  </a:ext>
                </a:extLst>
              </a:tr>
              <a:tr h="0">
                <a:tc>
                  <a:txBody>
                    <a:bodyPr/>
                    <a:lstStyle/>
                    <a:p>
                      <a:pPr marL="0" marR="0">
                        <a:lnSpc>
                          <a:spcPct val="107000"/>
                        </a:lnSpc>
                        <a:spcBef>
                          <a:spcPts val="0"/>
                        </a:spcBef>
                        <a:spcAft>
                          <a:spcPts val="0"/>
                        </a:spcAft>
                      </a:pPr>
                      <a:r>
                        <a:rPr lang="en-US" sz="1100" kern="100">
                          <a:effectLst/>
                        </a:rPr>
                        <a:t>Details via a mobile application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272810883"/>
                  </a:ext>
                </a:extLst>
              </a:tr>
              <a:tr h="0">
                <a:tc>
                  <a:txBody>
                    <a:bodyPr/>
                    <a:lstStyle/>
                    <a:p>
                      <a:pPr marL="0" marR="0">
                        <a:lnSpc>
                          <a:spcPct val="107000"/>
                        </a:lnSpc>
                        <a:spcBef>
                          <a:spcPts val="0"/>
                        </a:spcBef>
                        <a:spcAft>
                          <a:spcPts val="0"/>
                        </a:spcAft>
                      </a:pPr>
                      <a:r>
                        <a:rPr lang="en-US" sz="1100" kern="100">
                          <a:effectLst/>
                        </a:rPr>
                        <a:t>Voice enhanced features focusing on visually impaired users</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endParaRP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776720688"/>
                  </a:ext>
                </a:extLst>
              </a:tr>
              <a:tr h="0">
                <a:tc>
                  <a:txBody>
                    <a:bodyPr/>
                    <a:lstStyle/>
                    <a:p>
                      <a:pPr marL="0" marR="0">
                        <a:lnSpc>
                          <a:spcPct val="107000"/>
                        </a:lnSpc>
                        <a:spcBef>
                          <a:spcPts val="0"/>
                        </a:spcBef>
                        <a:spcAft>
                          <a:spcPts val="0"/>
                        </a:spcAft>
                      </a:pPr>
                      <a:r>
                        <a:rPr lang="en-US" sz="1100" kern="100">
                          <a:effectLst/>
                        </a:rPr>
                        <a:t>Chatbot for route information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41900011"/>
                  </a:ext>
                </a:extLst>
              </a:tr>
            </a:tbl>
          </a:graphicData>
        </a:graphic>
      </p:graphicFrame>
      <p:pic>
        <p:nvPicPr>
          <p:cNvPr id="9" name="Graphic 8" descr="Checkmark with solid fill">
            <a:extLst>
              <a:ext uri="{FF2B5EF4-FFF2-40B4-BE49-F238E27FC236}">
                <a16:creationId xmlns:a16="http://schemas.microsoft.com/office/drawing/2014/main" id="{1919BF63-6D8C-B757-7A38-C4D7CF22D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484" y="3886923"/>
            <a:ext cx="152400" cy="152400"/>
          </a:xfrm>
          <a:prstGeom prst="rect">
            <a:avLst/>
          </a:prstGeom>
        </p:spPr>
      </p:pic>
      <p:pic>
        <p:nvPicPr>
          <p:cNvPr id="10" name="Graphic 9" descr="Checkmark with solid fill">
            <a:extLst>
              <a:ext uri="{FF2B5EF4-FFF2-40B4-BE49-F238E27FC236}">
                <a16:creationId xmlns:a16="http://schemas.microsoft.com/office/drawing/2014/main" id="{C56082C9-272E-51AA-23A7-4C74635C1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200" y="3886923"/>
            <a:ext cx="152400" cy="152400"/>
          </a:xfrm>
          <a:prstGeom prst="rect">
            <a:avLst/>
          </a:prstGeom>
        </p:spPr>
      </p:pic>
      <p:pic>
        <p:nvPicPr>
          <p:cNvPr id="12" name="Graphic 11" descr="Checkmark with solid fill">
            <a:extLst>
              <a:ext uri="{FF2B5EF4-FFF2-40B4-BE49-F238E27FC236}">
                <a16:creationId xmlns:a16="http://schemas.microsoft.com/office/drawing/2014/main" id="{B743DEF6-541C-96C5-EC7E-9CFD4E7DF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634627"/>
            <a:ext cx="152400" cy="152400"/>
          </a:xfrm>
          <a:prstGeom prst="rect">
            <a:avLst/>
          </a:prstGeom>
        </p:spPr>
      </p:pic>
      <p:pic>
        <p:nvPicPr>
          <p:cNvPr id="15" name="Graphic 14" descr="Checkmark with solid fill">
            <a:extLst>
              <a:ext uri="{FF2B5EF4-FFF2-40B4-BE49-F238E27FC236}">
                <a16:creationId xmlns:a16="http://schemas.microsoft.com/office/drawing/2014/main" id="{F87BDF7E-4BF2-1270-A01B-BD1EECBD0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3243" y="3367663"/>
            <a:ext cx="152400" cy="152400"/>
          </a:xfrm>
          <a:prstGeom prst="rect">
            <a:avLst/>
          </a:prstGeom>
        </p:spPr>
      </p:pic>
      <p:pic>
        <p:nvPicPr>
          <p:cNvPr id="16" name="Graphic 15" descr="Checkmark with solid fill">
            <a:extLst>
              <a:ext uri="{FF2B5EF4-FFF2-40B4-BE49-F238E27FC236}">
                <a16:creationId xmlns:a16="http://schemas.microsoft.com/office/drawing/2014/main" id="{655BD913-135B-1397-5A0D-A43E176AFA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5488" y="3888737"/>
            <a:ext cx="152400" cy="152400"/>
          </a:xfrm>
          <a:prstGeom prst="rect">
            <a:avLst/>
          </a:prstGeom>
        </p:spPr>
      </p:pic>
      <p:pic>
        <p:nvPicPr>
          <p:cNvPr id="17" name="Graphic 16" descr="Checkmark with solid fill">
            <a:extLst>
              <a:ext uri="{FF2B5EF4-FFF2-40B4-BE49-F238E27FC236}">
                <a16:creationId xmlns:a16="http://schemas.microsoft.com/office/drawing/2014/main" id="{46E78272-4571-2EA7-8154-63C6262871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25200" y="4430852"/>
            <a:ext cx="152400" cy="152400"/>
          </a:xfrm>
          <a:prstGeom prst="rect">
            <a:avLst/>
          </a:prstGeom>
        </p:spPr>
      </p:pic>
      <p:pic>
        <p:nvPicPr>
          <p:cNvPr id="18" name="Graphic 17" descr="Checkmark with solid fill">
            <a:extLst>
              <a:ext uri="{FF2B5EF4-FFF2-40B4-BE49-F238E27FC236}">
                <a16:creationId xmlns:a16="http://schemas.microsoft.com/office/drawing/2014/main" id="{13FDD730-D203-0317-10EE-764989F59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9143" y="5115437"/>
            <a:ext cx="152400" cy="152400"/>
          </a:xfrm>
          <a:prstGeom prst="rect">
            <a:avLst/>
          </a:prstGeom>
        </p:spPr>
      </p:pic>
      <p:pic>
        <p:nvPicPr>
          <p:cNvPr id="19" name="Graphic 18" descr="Checkmark with solid fill">
            <a:extLst>
              <a:ext uri="{FF2B5EF4-FFF2-40B4-BE49-F238E27FC236}">
                <a16:creationId xmlns:a16="http://schemas.microsoft.com/office/drawing/2014/main" id="{72AC9A74-52EA-D0E3-1D8E-29FED56BE3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2907" y="2634627"/>
            <a:ext cx="152400" cy="152400"/>
          </a:xfrm>
          <a:prstGeom prst="rect">
            <a:avLst/>
          </a:prstGeom>
        </p:spPr>
      </p:pic>
      <p:pic>
        <p:nvPicPr>
          <p:cNvPr id="21" name="Graphic 20" descr="Close with solid fill">
            <a:extLst>
              <a:ext uri="{FF2B5EF4-FFF2-40B4-BE49-F238E27FC236}">
                <a16:creationId xmlns:a16="http://schemas.microsoft.com/office/drawing/2014/main" id="{D1BFE3A7-3A73-6BBB-BA0D-3E418CDE9F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39" y="4466954"/>
            <a:ext cx="173219" cy="173219"/>
          </a:xfrm>
          <a:prstGeom prst="rect">
            <a:avLst/>
          </a:prstGeom>
        </p:spPr>
      </p:pic>
      <p:pic>
        <p:nvPicPr>
          <p:cNvPr id="25" name="Graphic 24" descr="Close with solid fill">
            <a:extLst>
              <a:ext uri="{FF2B5EF4-FFF2-40B4-BE49-F238E27FC236}">
                <a16:creationId xmlns:a16="http://schemas.microsoft.com/office/drawing/2014/main" id="{7142D015-B69C-906D-A85C-F4D282A7D3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615" y="5191637"/>
            <a:ext cx="173219" cy="173219"/>
          </a:xfrm>
          <a:prstGeom prst="rect">
            <a:avLst/>
          </a:prstGeom>
        </p:spPr>
      </p:pic>
      <p:pic>
        <p:nvPicPr>
          <p:cNvPr id="26" name="Graphic 25" descr="Close with solid fill">
            <a:extLst>
              <a:ext uri="{FF2B5EF4-FFF2-40B4-BE49-F238E27FC236}">
                <a16:creationId xmlns:a16="http://schemas.microsoft.com/office/drawing/2014/main" id="{45847E58-FDF8-10D4-65E3-51F0E6F2F6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6978" y="2663322"/>
            <a:ext cx="173219" cy="173219"/>
          </a:xfrm>
          <a:prstGeom prst="rect">
            <a:avLst/>
          </a:prstGeom>
        </p:spPr>
      </p:pic>
      <p:pic>
        <p:nvPicPr>
          <p:cNvPr id="28" name="Graphic 27" descr="Close with solid fill">
            <a:extLst>
              <a:ext uri="{FF2B5EF4-FFF2-40B4-BE49-F238E27FC236}">
                <a16:creationId xmlns:a16="http://schemas.microsoft.com/office/drawing/2014/main" id="{79D6B606-0AED-E0E3-E9B6-E0F4EC578C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9484" y="4466953"/>
            <a:ext cx="173219" cy="173219"/>
          </a:xfrm>
          <a:prstGeom prst="rect">
            <a:avLst/>
          </a:prstGeom>
        </p:spPr>
      </p:pic>
      <p:pic>
        <p:nvPicPr>
          <p:cNvPr id="29" name="Graphic 28" descr="Close with solid fill">
            <a:extLst>
              <a:ext uri="{FF2B5EF4-FFF2-40B4-BE49-F238E27FC236}">
                <a16:creationId xmlns:a16="http://schemas.microsoft.com/office/drawing/2014/main" id="{ED0B4E38-C9A5-7F75-0AAC-E117FA0E0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5215" y="5191637"/>
            <a:ext cx="173219" cy="173219"/>
          </a:xfrm>
          <a:prstGeom prst="rect">
            <a:avLst/>
          </a:prstGeom>
        </p:spPr>
      </p:pic>
      <p:pic>
        <p:nvPicPr>
          <p:cNvPr id="30" name="Graphic 29" descr="Close with solid fill">
            <a:extLst>
              <a:ext uri="{FF2B5EF4-FFF2-40B4-BE49-F238E27FC236}">
                <a16:creationId xmlns:a16="http://schemas.microsoft.com/office/drawing/2014/main" id="{04C1C67E-0C78-FC9B-F24C-DFFE0007D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2700417"/>
            <a:ext cx="173219" cy="173219"/>
          </a:xfrm>
          <a:prstGeom prst="rect">
            <a:avLst/>
          </a:prstGeom>
        </p:spPr>
      </p:pic>
      <p:pic>
        <p:nvPicPr>
          <p:cNvPr id="31" name="Graphic 30" descr="Close with solid fill">
            <a:extLst>
              <a:ext uri="{FF2B5EF4-FFF2-40B4-BE49-F238E27FC236}">
                <a16:creationId xmlns:a16="http://schemas.microsoft.com/office/drawing/2014/main" id="{22527A51-3E93-AEF5-F31E-F1FA42DF6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3392916"/>
            <a:ext cx="173219" cy="173219"/>
          </a:xfrm>
          <a:prstGeom prst="rect">
            <a:avLst/>
          </a:prstGeom>
        </p:spPr>
      </p:pic>
      <p:pic>
        <p:nvPicPr>
          <p:cNvPr id="33" name="Graphic 32" descr="Close with solid fill">
            <a:extLst>
              <a:ext uri="{FF2B5EF4-FFF2-40B4-BE49-F238E27FC236}">
                <a16:creationId xmlns:a16="http://schemas.microsoft.com/office/drawing/2014/main" id="{A34E2B5C-A762-3BDA-06B3-B5852C870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7656" y="4466952"/>
            <a:ext cx="173219" cy="173219"/>
          </a:xfrm>
          <a:prstGeom prst="rect">
            <a:avLst/>
          </a:prstGeom>
        </p:spPr>
      </p:pic>
      <p:pic>
        <p:nvPicPr>
          <p:cNvPr id="34" name="Graphic 33" descr="Close with solid fill">
            <a:extLst>
              <a:ext uri="{FF2B5EF4-FFF2-40B4-BE49-F238E27FC236}">
                <a16:creationId xmlns:a16="http://schemas.microsoft.com/office/drawing/2014/main" id="{E56ACB85-4C6C-AF55-2FFE-C921A99CA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314" y="5181227"/>
            <a:ext cx="173219" cy="173219"/>
          </a:xfrm>
          <a:prstGeom prst="rect">
            <a:avLst/>
          </a:prstGeom>
        </p:spPr>
      </p:pic>
      <p:pic>
        <p:nvPicPr>
          <p:cNvPr id="35" name="Graphic 34" descr="Close with solid fill">
            <a:extLst>
              <a:ext uri="{FF2B5EF4-FFF2-40B4-BE49-F238E27FC236}">
                <a16:creationId xmlns:a16="http://schemas.microsoft.com/office/drawing/2014/main" id="{9542114C-5D5E-4B0A-7934-791043CEF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3200" y="3371913"/>
            <a:ext cx="173219" cy="173219"/>
          </a:xfrm>
          <a:prstGeom prst="rect">
            <a:avLst/>
          </a:prstGeom>
        </p:spPr>
      </p:pic>
      <p:pic>
        <p:nvPicPr>
          <p:cNvPr id="36" name="Graphic 35" descr="Close with solid fill">
            <a:extLst>
              <a:ext uri="{FF2B5EF4-FFF2-40B4-BE49-F238E27FC236}">
                <a16:creationId xmlns:a16="http://schemas.microsoft.com/office/drawing/2014/main" id="{C8E9C733-FE31-3F13-C179-ED90A39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2381" y="4466951"/>
            <a:ext cx="173219" cy="173219"/>
          </a:xfrm>
          <a:prstGeom prst="rect">
            <a:avLst/>
          </a:prstGeom>
        </p:spPr>
      </p:pic>
      <p:pic>
        <p:nvPicPr>
          <p:cNvPr id="37" name="Graphic 36" descr="Close with solid fill">
            <a:extLst>
              <a:ext uri="{FF2B5EF4-FFF2-40B4-BE49-F238E27FC236}">
                <a16:creationId xmlns:a16="http://schemas.microsoft.com/office/drawing/2014/main" id="{37769C4B-8EAA-8E62-0B0E-FEFB8980F7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6473" y="5181227"/>
            <a:ext cx="173219" cy="173219"/>
          </a:xfrm>
          <a:prstGeom prst="rect">
            <a:avLst/>
          </a:prstGeom>
        </p:spPr>
      </p:pic>
      <p:sp>
        <p:nvSpPr>
          <p:cNvPr id="20" name="Rectangle 19">
            <a:extLst>
              <a:ext uri="{FF2B5EF4-FFF2-40B4-BE49-F238E27FC236}">
                <a16:creationId xmlns:a16="http://schemas.microsoft.com/office/drawing/2014/main" id="{3945420C-8CA7-47AD-1E93-5EEDB0BB134F}"/>
              </a:ext>
            </a:extLst>
          </p:cNvPr>
          <p:cNvSpPr/>
          <p:nvPr/>
        </p:nvSpPr>
        <p:spPr>
          <a:xfrm>
            <a:off x="266700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8" name="Graphic 37" descr="Checkmark with solid fill">
            <a:extLst>
              <a:ext uri="{FF2B5EF4-FFF2-40B4-BE49-F238E27FC236}">
                <a16:creationId xmlns:a16="http://schemas.microsoft.com/office/drawing/2014/main" id="{A66DA3DD-E4EF-7363-652F-132F61AD9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615" y="2721236"/>
            <a:ext cx="152400" cy="152400"/>
          </a:xfrm>
          <a:prstGeom prst="rect">
            <a:avLst/>
          </a:prstGeom>
        </p:spPr>
      </p:pic>
      <p:pic>
        <p:nvPicPr>
          <p:cNvPr id="39" name="Graphic 38" descr="Checkmark with solid fill">
            <a:extLst>
              <a:ext uri="{FF2B5EF4-FFF2-40B4-BE49-F238E27FC236}">
                <a16:creationId xmlns:a16="http://schemas.microsoft.com/office/drawing/2014/main" id="{F16E24BF-A1A0-CF7E-56E1-29B4598F4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7222" y="3392916"/>
            <a:ext cx="152400" cy="152400"/>
          </a:xfrm>
          <a:prstGeom prst="rect">
            <a:avLst/>
          </a:prstGeom>
        </p:spPr>
      </p:pic>
      <p:pic>
        <p:nvPicPr>
          <p:cNvPr id="40" name="Graphic 39" descr="Checkmark with solid fill">
            <a:extLst>
              <a:ext uri="{FF2B5EF4-FFF2-40B4-BE49-F238E27FC236}">
                <a16:creationId xmlns:a16="http://schemas.microsoft.com/office/drawing/2014/main" id="{0B3B8F3D-B50C-2A3B-728B-D7672AFEF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9153" y="3970859"/>
            <a:ext cx="152400" cy="152400"/>
          </a:xfrm>
          <a:prstGeom prst="rect">
            <a:avLst/>
          </a:prstGeom>
        </p:spPr>
      </p:pic>
      <p:pic>
        <p:nvPicPr>
          <p:cNvPr id="41" name="Graphic 40" descr="Checkmark with solid fill">
            <a:extLst>
              <a:ext uri="{FF2B5EF4-FFF2-40B4-BE49-F238E27FC236}">
                <a16:creationId xmlns:a16="http://schemas.microsoft.com/office/drawing/2014/main" id="{2DCBD17F-F83B-4A42-A7B7-A4F8AE2EB1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0607" y="3375736"/>
            <a:ext cx="152400" cy="152400"/>
          </a:xfrm>
          <a:prstGeom prst="rect">
            <a:avLst/>
          </a:prstGeom>
        </p:spPr>
      </p:pic>
      <p:pic>
        <p:nvPicPr>
          <p:cNvPr id="42" name="Graphic 41" descr="Checkmark with solid fill">
            <a:extLst>
              <a:ext uri="{FF2B5EF4-FFF2-40B4-BE49-F238E27FC236}">
                <a16:creationId xmlns:a16="http://schemas.microsoft.com/office/drawing/2014/main" id="{2EEE9F07-512F-3F28-EFF2-4802BC62F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6342" y="3886923"/>
            <a:ext cx="152400" cy="152400"/>
          </a:xfrm>
          <a:prstGeom prst="rect">
            <a:avLst/>
          </a:prstGeom>
        </p:spPr>
      </p:pic>
    </p:spTree>
    <p:extLst>
      <p:ext uri="{BB962C8B-B14F-4D97-AF65-F5344CB8AC3E}">
        <p14:creationId xmlns:p14="http://schemas.microsoft.com/office/powerpoint/2010/main" val="300200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16886"/>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4949167" y="2165912"/>
            <a:ext cx="5337832" cy="2555700"/>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6D0A643-ED23-30AE-AE62-91AE2E3CFDB9}"/>
              </a:ext>
            </a:extLst>
          </p:cNvPr>
          <p:cNvSpPr txBox="1"/>
          <p:nvPr/>
        </p:nvSpPr>
        <p:spPr>
          <a:xfrm>
            <a:off x="5242524" y="2549700"/>
            <a:ext cx="5120676" cy="2555700"/>
          </a:xfrm>
          <a:prstGeom prst="rect">
            <a:avLst/>
          </a:prstGeom>
          <a:noFill/>
        </p:spPr>
        <p:txBody>
          <a:bodyPr wrap="square" rtlCol="0">
            <a:spAutoFit/>
          </a:bodyPr>
          <a:lstStyle/>
          <a:p>
            <a:pPr>
              <a:lnSpc>
                <a:spcPct val="107000"/>
              </a:lnSpc>
              <a:spcAft>
                <a:spcPts val="800"/>
              </a:spcAft>
            </a:pPr>
            <a:r>
              <a:rPr lang="en-US" kern="100" dirty="0">
                <a:latin typeface="Aptos" panose="020B0004020202020204" pitchFamily="34" charset="0"/>
                <a:ea typeface="Aptos" panose="020B0004020202020204" pitchFamily="34" charset="0"/>
                <a:cs typeface="Iskoola Pota" panose="020B0502040204020203" pitchFamily="34" charset="0"/>
              </a:rPr>
              <a:t>How can a real-time vehicle tracking and ETA prediction system, enhanced with machine learning, a voice-enabled system for visually impaired users, and a chatbot for quick information retrieval, improve the accuracy of public transportation management and user experience?</a:t>
            </a:r>
          </a:p>
          <a:p>
            <a:pPr marL="342900" marR="0" lvl="0" indent="-342900" algn="l" defTabSz="457200" rtl="0" eaLnBrk="1" fontAlgn="auto" latinLnBrk="0" hangingPunct="1">
              <a:lnSpc>
                <a:spcPct val="107000"/>
              </a:lnSpc>
              <a:spcBef>
                <a:spcPts val="0"/>
              </a:spcBef>
              <a:spcAft>
                <a:spcPts val="800"/>
              </a:spcAft>
              <a:buClrTx/>
              <a:buSzTx/>
              <a:buFont typeface="Wingdings" panose="05000000000000000000" pitchFamily="2" charset="2"/>
              <a:buChar char=""/>
              <a:tabLst/>
              <a:defRPr/>
            </a:pP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4721456" y="1900658"/>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4627629" y="2277761"/>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21861" y="1935929"/>
            <a:ext cx="441465" cy="441465"/>
          </a:xfrm>
          <a:prstGeom prst="rect">
            <a:avLst/>
          </a:prstGeom>
          <a:effectLst>
            <a:outerShdw blurRad="254000" dist="127000" dir="5400000" algn="ctr" rotWithShape="0">
              <a:srgbClr val="000000">
                <a:alpha val="70000"/>
              </a:srgbClr>
            </a:outerShdw>
          </a:effectLst>
        </p:spPr>
      </p:pic>
      <p:pic>
        <p:nvPicPr>
          <p:cNvPr id="17" name="Picture 16" descr="A cartoon of a person holding a ticket">
            <a:extLst>
              <a:ext uri="{FF2B5EF4-FFF2-40B4-BE49-F238E27FC236}">
                <a16:creationId xmlns:a16="http://schemas.microsoft.com/office/drawing/2014/main" id="{9FCF6DCD-FA24-378C-AE62-7CB7FB41A0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3668" y="2085158"/>
            <a:ext cx="3308261" cy="3308261"/>
          </a:xfrm>
          <a:prstGeom prst="rect">
            <a:avLst/>
          </a:prstGeom>
        </p:spPr>
      </p:pic>
      <p:sp>
        <p:nvSpPr>
          <p:cNvPr id="7" name="Rectangle 6">
            <a:extLst>
              <a:ext uri="{FF2B5EF4-FFF2-40B4-BE49-F238E27FC236}">
                <a16:creationId xmlns:a16="http://schemas.microsoft.com/office/drawing/2014/main" id="{E312F511-30EF-A1E0-BB20-5DDEA6E2A9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03188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E46D77E-712A-8A25-DDC2-58F4EEE90F98}"/>
              </a:ext>
            </a:extLst>
          </p:cNvPr>
          <p:cNvSpPr txBox="1">
            <a:spLocks/>
          </p:cNvSpPr>
          <p:nvPr/>
        </p:nvSpPr>
        <p:spPr>
          <a:xfrm>
            <a:off x="29718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Overall System Diagram </a:t>
            </a:r>
          </a:p>
        </p:txBody>
      </p:sp>
      <p:sp>
        <p:nvSpPr>
          <p:cNvPr id="3" name="Freeform 9">
            <a:extLst>
              <a:ext uri="{FF2B5EF4-FFF2-40B4-BE49-F238E27FC236}">
                <a16:creationId xmlns:a16="http://schemas.microsoft.com/office/drawing/2014/main" id="{3D760A3C-ED60-4609-DBF4-554087F14AD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97B31AD9-1F23-013D-6AEA-F6E4C0677A93}"/>
              </a:ext>
            </a:extLst>
          </p:cNvPr>
          <p:cNvSpPr/>
          <p:nvPr/>
        </p:nvSpPr>
        <p:spPr>
          <a:xfrm>
            <a:off x="10668000" y="624840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diagram of a software system&#10;&#10;AI-generated content may be incorrect.">
            <a:extLst>
              <a:ext uri="{FF2B5EF4-FFF2-40B4-BE49-F238E27FC236}">
                <a16:creationId xmlns:a16="http://schemas.microsoft.com/office/drawing/2014/main" id="{A7BEC02B-521B-4C79-249B-E896CDFE4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9525000"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138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Specific Objective and Sub Objectives</a:t>
            </a:r>
          </a:p>
        </p:txBody>
      </p:sp>
      <p:grpSp>
        <p:nvGrpSpPr>
          <p:cNvPr id="6" name="Group 5">
            <a:extLst>
              <a:ext uri="{FF2B5EF4-FFF2-40B4-BE49-F238E27FC236}">
                <a16:creationId xmlns:a16="http://schemas.microsoft.com/office/drawing/2014/main" id="{B34F4DE8-80AB-104D-CC08-973BC9A84C48}"/>
              </a:ext>
            </a:extLst>
          </p:cNvPr>
          <p:cNvGrpSpPr/>
          <p:nvPr/>
        </p:nvGrpSpPr>
        <p:grpSpPr>
          <a:xfrm>
            <a:off x="838200" y="1208977"/>
            <a:ext cx="11022491" cy="5029201"/>
            <a:chOff x="483711" y="137269"/>
            <a:chExt cx="11555893" cy="5958731"/>
          </a:xfrm>
        </p:grpSpPr>
        <p:sp>
          <p:nvSpPr>
            <p:cNvPr id="3" name="Google Shape;421;p12">
              <a:extLst>
                <a:ext uri="{FF2B5EF4-FFF2-40B4-BE49-F238E27FC236}">
                  <a16:creationId xmlns:a16="http://schemas.microsoft.com/office/drawing/2014/main" id="{05CAA6C6-A0CB-65AD-C5E9-00CF0A1DF6BC}"/>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18;p12">
              <a:extLst>
                <a:ext uri="{FF2B5EF4-FFF2-40B4-BE49-F238E27FC236}">
                  <a16:creationId xmlns:a16="http://schemas.microsoft.com/office/drawing/2014/main" id="{64E6AE5B-8EFD-E062-C214-3FC0518DE676}"/>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oogle Shape;419;p12">
              <a:extLst>
                <a:ext uri="{FF2B5EF4-FFF2-40B4-BE49-F238E27FC236}">
                  <a16:creationId xmlns:a16="http://schemas.microsoft.com/office/drawing/2014/main" id="{71106AEB-40A2-E09A-5542-2FBA16511301}"/>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2" name="Google Shape;420;p12">
              <a:extLst>
                <a:ext uri="{FF2B5EF4-FFF2-40B4-BE49-F238E27FC236}">
                  <a16:creationId xmlns:a16="http://schemas.microsoft.com/office/drawing/2014/main" id="{8939471F-CF04-D0AB-B9C1-7B51538DEB44}"/>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12">
              <a:extLst>
                <a:ext uri="{FF2B5EF4-FFF2-40B4-BE49-F238E27FC236}">
                  <a16:creationId xmlns:a16="http://schemas.microsoft.com/office/drawing/2014/main" id="{20702DE7-8CE9-2C12-B810-8AEB09C2A73B}"/>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2;p12">
              <a:extLst>
                <a:ext uri="{FF2B5EF4-FFF2-40B4-BE49-F238E27FC236}">
                  <a16:creationId xmlns:a16="http://schemas.microsoft.com/office/drawing/2014/main" id="{EC6BFC5F-7492-90AB-595A-A749635E8F21}"/>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12">
              <a:extLst>
                <a:ext uri="{FF2B5EF4-FFF2-40B4-BE49-F238E27FC236}">
                  <a16:creationId xmlns:a16="http://schemas.microsoft.com/office/drawing/2014/main" id="{A7F324C9-EA63-EC36-2B6D-D4293B7CC97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12">
              <a:extLst>
                <a:ext uri="{FF2B5EF4-FFF2-40B4-BE49-F238E27FC236}">
                  <a16:creationId xmlns:a16="http://schemas.microsoft.com/office/drawing/2014/main" id="{0F72F37B-9896-5F6E-D16D-226777BB6AA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12">
              <a:extLst>
                <a:ext uri="{FF2B5EF4-FFF2-40B4-BE49-F238E27FC236}">
                  <a16:creationId xmlns:a16="http://schemas.microsoft.com/office/drawing/2014/main" id="{F4873356-B162-A60E-66A5-6B161334036A}"/>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26;p12">
              <a:extLst>
                <a:ext uri="{FF2B5EF4-FFF2-40B4-BE49-F238E27FC236}">
                  <a16:creationId xmlns:a16="http://schemas.microsoft.com/office/drawing/2014/main" id="{921D3E3C-A9E8-70CA-FE0E-FE316E278B71}"/>
                </a:ext>
              </a:extLst>
            </p:cNvPr>
            <p:cNvGrpSpPr/>
            <p:nvPr/>
          </p:nvGrpSpPr>
          <p:grpSpPr>
            <a:xfrm rot="16200000">
              <a:off x="7826475" y="-1561647"/>
              <a:ext cx="840116" cy="6249409"/>
              <a:chOff x="-2" y="7"/>
              <a:chExt cx="3304540" cy="28213435"/>
            </a:xfrm>
          </p:grpSpPr>
          <p:sp>
            <p:nvSpPr>
              <p:cNvPr id="58" name="Google Shape;427;p12">
                <a:extLst>
                  <a:ext uri="{FF2B5EF4-FFF2-40B4-BE49-F238E27FC236}">
                    <a16:creationId xmlns:a16="http://schemas.microsoft.com/office/drawing/2014/main" id="{EC6F4C76-7FB8-A623-77DC-2B3C82EF0997}"/>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9" name="Google Shape;428;p12">
                <a:extLst>
                  <a:ext uri="{FF2B5EF4-FFF2-40B4-BE49-F238E27FC236}">
                    <a16:creationId xmlns:a16="http://schemas.microsoft.com/office/drawing/2014/main" id="{2968D103-C97D-3718-9C1E-B4A1D8364C97}"/>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27" name="Google Shape;430;p12">
              <a:extLst>
                <a:ext uri="{FF2B5EF4-FFF2-40B4-BE49-F238E27FC236}">
                  <a16:creationId xmlns:a16="http://schemas.microsoft.com/office/drawing/2014/main" id="{AD68BF05-972F-3641-C898-F1657AF2B31A}"/>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p12">
              <a:extLst>
                <a:ext uri="{FF2B5EF4-FFF2-40B4-BE49-F238E27FC236}">
                  <a16:creationId xmlns:a16="http://schemas.microsoft.com/office/drawing/2014/main" id="{81E4BD77-0869-ED8F-A0EB-CB0BD2164526}"/>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p12">
              <a:extLst>
                <a:ext uri="{FF2B5EF4-FFF2-40B4-BE49-F238E27FC236}">
                  <a16:creationId xmlns:a16="http://schemas.microsoft.com/office/drawing/2014/main" id="{DDF479D4-8FD3-6A43-C9C6-A0F50F3BBEB2}"/>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33;p12">
              <a:extLst>
                <a:ext uri="{FF2B5EF4-FFF2-40B4-BE49-F238E27FC236}">
                  <a16:creationId xmlns:a16="http://schemas.microsoft.com/office/drawing/2014/main" id="{664DD738-6606-AFA7-52AF-352DAA6793D3}"/>
                </a:ext>
              </a:extLst>
            </p:cNvPr>
            <p:cNvGrpSpPr/>
            <p:nvPr/>
          </p:nvGrpSpPr>
          <p:grpSpPr>
            <a:xfrm rot="16200000">
              <a:off x="8385497" y="-215209"/>
              <a:ext cx="840116" cy="6315692"/>
              <a:chOff x="0" y="0"/>
              <a:chExt cx="3304540" cy="28512680"/>
            </a:xfrm>
          </p:grpSpPr>
          <p:sp>
            <p:nvSpPr>
              <p:cNvPr id="56" name="Google Shape;434;p12">
                <a:extLst>
                  <a:ext uri="{FF2B5EF4-FFF2-40B4-BE49-F238E27FC236}">
                    <a16:creationId xmlns:a16="http://schemas.microsoft.com/office/drawing/2014/main" id="{FF5DF666-A920-FFC2-7889-35B1C703F554}"/>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7" name="Google Shape;435;p12">
                <a:extLst>
                  <a:ext uri="{FF2B5EF4-FFF2-40B4-BE49-F238E27FC236}">
                    <a16:creationId xmlns:a16="http://schemas.microsoft.com/office/drawing/2014/main" id="{C164A58D-07CC-9927-46BB-2646A8E1A332}"/>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31" name="Google Shape;436;p12">
              <a:extLst>
                <a:ext uri="{FF2B5EF4-FFF2-40B4-BE49-F238E27FC236}">
                  <a16:creationId xmlns:a16="http://schemas.microsoft.com/office/drawing/2014/main" id="{B8D1ED79-AD73-CBF2-6A48-DAB810F38A4C}"/>
                </a:ext>
              </a:extLst>
            </p:cNvPr>
            <p:cNvGrpSpPr/>
            <p:nvPr/>
          </p:nvGrpSpPr>
          <p:grpSpPr>
            <a:xfrm rot="16200000">
              <a:off x="8266745" y="1047177"/>
              <a:ext cx="840116" cy="6705602"/>
              <a:chOff x="-8" y="-701606"/>
              <a:chExt cx="3304540" cy="30272966"/>
            </a:xfrm>
          </p:grpSpPr>
          <p:sp>
            <p:nvSpPr>
              <p:cNvPr id="54" name="Google Shape;437;p12">
                <a:extLst>
                  <a:ext uri="{FF2B5EF4-FFF2-40B4-BE49-F238E27FC236}">
                    <a16:creationId xmlns:a16="http://schemas.microsoft.com/office/drawing/2014/main" id="{2E57B347-10D3-C7A4-3883-CA9C45BE5EE6}"/>
                  </a:ext>
                </a:extLst>
              </p:cNvPr>
              <p:cNvSpPr/>
              <p:nvPr/>
            </p:nvSpPr>
            <p:spPr>
              <a:xfrm>
                <a:off x="127008" y="-701606"/>
                <a:ext cx="3051809" cy="3027296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5" name="Google Shape;438;p12">
                <a:extLst>
                  <a:ext uri="{FF2B5EF4-FFF2-40B4-BE49-F238E27FC236}">
                    <a16:creationId xmlns:a16="http://schemas.microsoft.com/office/drawing/2014/main" id="{741DA065-94E6-02EB-5685-BB4B993ACF53}"/>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32" name="Google Shape;440;p12">
              <a:extLst>
                <a:ext uri="{FF2B5EF4-FFF2-40B4-BE49-F238E27FC236}">
                  <a16:creationId xmlns:a16="http://schemas.microsoft.com/office/drawing/2014/main" id="{6E3DEECD-511F-0A5F-B143-F16E75965F7D}"/>
                </a:ext>
              </a:extLst>
            </p:cNvPr>
            <p:cNvSpPr txBox="1"/>
            <p:nvPr/>
          </p:nvSpPr>
          <p:spPr>
            <a:xfrm>
              <a:off x="4921172" y="1321004"/>
              <a:ext cx="6315692" cy="1023713"/>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Estimation Using Machine Learning</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33" name="Google Shape;444;p12">
              <a:extLst>
                <a:ext uri="{FF2B5EF4-FFF2-40B4-BE49-F238E27FC236}">
                  <a16:creationId xmlns:a16="http://schemas.microsoft.com/office/drawing/2014/main" id="{B858535E-B96A-2D79-D41A-FECE8DECF0A9}"/>
                </a:ext>
              </a:extLst>
            </p:cNvPr>
            <p:cNvSpPr txBox="1"/>
            <p:nvPr/>
          </p:nvSpPr>
          <p:spPr>
            <a:xfrm>
              <a:off x="932014" y="2715572"/>
              <a:ext cx="2107823" cy="246739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Develop an intelligent transportation tracking system that provides real-time vehicle tracking, estimated arrival times, and accessibility features to enhance user convenience and satisfaction.</a:t>
              </a:r>
            </a:p>
            <a:p>
              <a:pPr marL="0"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Arial Unicode MS"/>
              </a:endParaRPr>
            </a:p>
          </p:txBody>
        </p:sp>
        <p:sp>
          <p:nvSpPr>
            <p:cNvPr id="34" name="Google Shape;447;p12">
              <a:extLst>
                <a:ext uri="{FF2B5EF4-FFF2-40B4-BE49-F238E27FC236}">
                  <a16:creationId xmlns:a16="http://schemas.microsoft.com/office/drawing/2014/main" id="{EB9E7114-E318-4283-8A53-F111C802C33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8;p12">
              <a:extLst>
                <a:ext uri="{FF2B5EF4-FFF2-40B4-BE49-F238E27FC236}">
                  <a16:creationId xmlns:a16="http://schemas.microsoft.com/office/drawing/2014/main" id="{B9EFC3BE-D67F-30AE-6546-FFB7974FC0C0}"/>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49;p12">
              <a:extLst>
                <a:ext uri="{FF2B5EF4-FFF2-40B4-BE49-F238E27FC236}">
                  <a16:creationId xmlns:a16="http://schemas.microsoft.com/office/drawing/2014/main" id="{2C12E3EC-9668-4591-406C-5A69867D1659}"/>
                </a:ext>
              </a:extLst>
            </p:cNvPr>
            <p:cNvGrpSpPr/>
            <p:nvPr/>
          </p:nvGrpSpPr>
          <p:grpSpPr>
            <a:xfrm rot="16200000">
              <a:off x="7835528" y="2518096"/>
              <a:ext cx="840116" cy="6315692"/>
              <a:chOff x="0" y="0"/>
              <a:chExt cx="3304540" cy="28512680"/>
            </a:xfrm>
          </p:grpSpPr>
          <p:sp>
            <p:nvSpPr>
              <p:cNvPr id="52" name="Google Shape;450;p12">
                <a:extLst>
                  <a:ext uri="{FF2B5EF4-FFF2-40B4-BE49-F238E27FC236}">
                    <a16:creationId xmlns:a16="http://schemas.microsoft.com/office/drawing/2014/main" id="{32E340FF-8200-2A39-4451-4CE5AD48A852}"/>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53" name="Google Shape;451;p12">
                <a:extLst>
                  <a:ext uri="{FF2B5EF4-FFF2-40B4-BE49-F238E27FC236}">
                    <a16:creationId xmlns:a16="http://schemas.microsoft.com/office/drawing/2014/main" id="{582DFCD3-4B20-4330-AE5B-361BCB77FF0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37" name="Google Shape;453;p12">
              <a:extLst>
                <a:ext uri="{FF2B5EF4-FFF2-40B4-BE49-F238E27FC236}">
                  <a16:creationId xmlns:a16="http://schemas.microsoft.com/office/drawing/2014/main" id="{997F1A04-02D1-BAFC-D2B2-95710577402E}"/>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56;p12">
              <a:extLst>
                <a:ext uri="{FF2B5EF4-FFF2-40B4-BE49-F238E27FC236}">
                  <a16:creationId xmlns:a16="http://schemas.microsoft.com/office/drawing/2014/main" id="{C8F0D76B-F15A-6CFA-1F2B-73264D97CB1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9" name="Google Shape;457;p12">
              <a:extLst>
                <a:ext uri="{FF2B5EF4-FFF2-40B4-BE49-F238E27FC236}">
                  <a16:creationId xmlns:a16="http://schemas.microsoft.com/office/drawing/2014/main" id="{0560738A-1CD1-30A1-8DF9-F47530C871CD}"/>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40" name="Google Shape;458;p12">
              <a:extLst>
                <a:ext uri="{FF2B5EF4-FFF2-40B4-BE49-F238E27FC236}">
                  <a16:creationId xmlns:a16="http://schemas.microsoft.com/office/drawing/2014/main" id="{7066B519-0CE8-2703-0C71-AC8C686F297C}"/>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41" name="Google Shape;459;p12">
              <a:extLst>
                <a:ext uri="{FF2B5EF4-FFF2-40B4-BE49-F238E27FC236}">
                  <a16:creationId xmlns:a16="http://schemas.microsoft.com/office/drawing/2014/main" id="{233B2A3C-719E-49B3-03EF-629B4475B780}"/>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42" name="Google Shape;440;p12">
              <a:extLst>
                <a:ext uri="{FF2B5EF4-FFF2-40B4-BE49-F238E27FC236}">
                  <a16:creationId xmlns:a16="http://schemas.microsoft.com/office/drawing/2014/main" id="{4C28A04D-69BD-408C-3839-A161A1B24543}"/>
                </a:ext>
              </a:extLst>
            </p:cNvPr>
            <p:cNvSpPr txBox="1"/>
            <p:nvPr/>
          </p:nvSpPr>
          <p:spPr>
            <a:xfrm>
              <a:off x="5505039" y="2606990"/>
              <a:ext cx="6315693" cy="1072106"/>
            </a:xfrm>
            <a:prstGeom prst="rect">
              <a:avLst/>
            </a:prstGeom>
            <a:noFill/>
            <a:ln>
              <a:noFill/>
            </a:ln>
          </p:spPr>
          <p:txBody>
            <a:bodyPr spcFirstLastPara="1" wrap="square" lIns="0" tIns="0" rIns="0" bIns="0" anchor="t" anchorCtr="0">
              <a:spAutoFit/>
            </a:bodyPr>
            <a:lstStyle/>
            <a:p>
              <a:pPr algn="ctr">
                <a:lnSpc>
                  <a:spcPct val="140008"/>
                </a:lnSpc>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User-Friendly Interface</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3" name="Google Shape;440;p12">
              <a:extLst>
                <a:ext uri="{FF2B5EF4-FFF2-40B4-BE49-F238E27FC236}">
                  <a16:creationId xmlns:a16="http://schemas.microsoft.com/office/drawing/2014/main" id="{0B040F40-907F-8D02-F15F-927F09F67A8C}"/>
                </a:ext>
              </a:extLst>
            </p:cNvPr>
            <p:cNvSpPr txBox="1"/>
            <p:nvPr/>
          </p:nvSpPr>
          <p:spPr>
            <a:xfrm>
              <a:off x="5200241" y="4112620"/>
              <a:ext cx="6705601"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Accessibility Features for visually impaired users</a:t>
              </a:r>
              <a:endParaRPr lang="en-US" sz="23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4" name="Google Shape;440;p12">
              <a:extLst>
                <a:ext uri="{FF2B5EF4-FFF2-40B4-BE49-F238E27FC236}">
                  <a16:creationId xmlns:a16="http://schemas.microsoft.com/office/drawing/2014/main" id="{6D6321E4-9B96-D21F-42F4-0A9F4FDE60DD}"/>
                </a:ext>
              </a:extLst>
            </p:cNvPr>
            <p:cNvSpPr txBox="1"/>
            <p:nvPr/>
          </p:nvSpPr>
          <p:spPr>
            <a:xfrm>
              <a:off x="4853774" y="5451165"/>
              <a:ext cx="6450488" cy="58976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Chatbot Integration</a:t>
              </a:r>
            </a:p>
          </p:txBody>
        </p:sp>
        <p:grpSp>
          <p:nvGrpSpPr>
            <p:cNvPr id="45" name="Google Shape;426;p12">
              <a:extLst>
                <a:ext uri="{FF2B5EF4-FFF2-40B4-BE49-F238E27FC236}">
                  <a16:creationId xmlns:a16="http://schemas.microsoft.com/office/drawing/2014/main" id="{71AEDCD2-58D4-8C52-3753-381A409BD0C9}"/>
                </a:ext>
              </a:extLst>
            </p:cNvPr>
            <p:cNvGrpSpPr/>
            <p:nvPr/>
          </p:nvGrpSpPr>
          <p:grpSpPr>
            <a:xfrm rot="16200000">
              <a:off x="6550095" y="-2567378"/>
              <a:ext cx="840116" cy="6249409"/>
              <a:chOff x="-2" y="7"/>
              <a:chExt cx="3304540" cy="28213433"/>
            </a:xfrm>
          </p:grpSpPr>
          <p:sp>
            <p:nvSpPr>
              <p:cNvPr id="50" name="Google Shape;427;p12">
                <a:extLst>
                  <a:ext uri="{FF2B5EF4-FFF2-40B4-BE49-F238E27FC236}">
                    <a16:creationId xmlns:a16="http://schemas.microsoft.com/office/drawing/2014/main" id="{808C265E-130C-ABA3-550C-BC2823E3B141}"/>
                  </a:ext>
                </a:extLst>
              </p:cNvPr>
              <p:cNvSpPr/>
              <p:nvPr/>
            </p:nvSpPr>
            <p:spPr>
              <a:xfrm>
                <a:off x="64380" y="388914"/>
                <a:ext cx="3051809" cy="27824526"/>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51" name="Google Shape;428;p12">
                <a:extLst>
                  <a:ext uri="{FF2B5EF4-FFF2-40B4-BE49-F238E27FC236}">
                    <a16:creationId xmlns:a16="http://schemas.microsoft.com/office/drawing/2014/main" id="{276490C3-EFD1-AEB8-1761-2346B17836B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46" name="Google Shape;440;p12">
              <a:extLst>
                <a:ext uri="{FF2B5EF4-FFF2-40B4-BE49-F238E27FC236}">
                  <a16:creationId xmlns:a16="http://schemas.microsoft.com/office/drawing/2014/main" id="{A78131BA-63BC-B449-6289-4AD91B4811D1}"/>
                </a:ext>
              </a:extLst>
            </p:cNvPr>
            <p:cNvSpPr txBox="1"/>
            <p:nvPr/>
          </p:nvSpPr>
          <p:spPr>
            <a:xfrm>
              <a:off x="4109175" y="221055"/>
              <a:ext cx="6923215" cy="1023713"/>
            </a:xfrm>
            <a:prstGeom prst="rect">
              <a:avLst/>
            </a:prstGeom>
            <a:noFill/>
            <a:ln>
              <a:noFill/>
            </a:ln>
          </p:spPr>
          <p:txBody>
            <a:bodyPr spcFirstLastPara="1" wrap="square" lIns="0" tIns="0" rIns="0" bIns="0" anchor="t" anchorCtr="0">
              <a:spAutoFit/>
            </a:bodyPr>
            <a:lstStyle/>
            <a:p>
              <a:pPr marR="0" lvl="0">
                <a:lnSpc>
                  <a:spcPct val="107000"/>
                </a:lnSpc>
                <a:spcBef>
                  <a:spcPts val="0"/>
                </a:spcBef>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Real-Time Vehicle Tracking</a:t>
              </a:r>
            </a:p>
            <a:p>
              <a:pPr marL="0" marR="0" lvl="0" indent="0" algn="ctr" rtl="0">
                <a:lnSpc>
                  <a:spcPct val="140008"/>
                </a:lnSpc>
                <a:spcBef>
                  <a:spcPts val="0"/>
                </a:spcBef>
                <a:spcAft>
                  <a:spcPts val="0"/>
                </a:spcAft>
                <a:buNone/>
              </a:pPr>
              <a:endParaRPr sz="1700" dirty="0">
                <a:solidFill>
                  <a:schemeClr val="bg1"/>
                </a:solidFill>
              </a:endParaRPr>
            </a:p>
          </p:txBody>
        </p:sp>
        <p:sp>
          <p:nvSpPr>
            <p:cNvPr id="47" name="Google Shape;431;p12">
              <a:extLst>
                <a:ext uri="{FF2B5EF4-FFF2-40B4-BE49-F238E27FC236}">
                  <a16:creationId xmlns:a16="http://schemas.microsoft.com/office/drawing/2014/main" id="{C0799B22-8D77-29B2-2E60-A6885C14DBC3}"/>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56;p12">
              <a:extLst>
                <a:ext uri="{FF2B5EF4-FFF2-40B4-BE49-F238E27FC236}">
                  <a16:creationId xmlns:a16="http://schemas.microsoft.com/office/drawing/2014/main" id="{1D58124C-0359-086F-9046-0BED009A6012}"/>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9" name="Google Shape;424;p12">
              <a:extLst>
                <a:ext uri="{FF2B5EF4-FFF2-40B4-BE49-F238E27FC236}">
                  <a16:creationId xmlns:a16="http://schemas.microsoft.com/office/drawing/2014/main" id="{2CCEA400-9BCE-E674-771E-D7A032C7B9C8}"/>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9E7F6045-F7BA-F5BD-F24E-DA12A457E2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04658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317017"/>
            <a:ext cx="10528705" cy="1530229"/>
          </a:xfrm>
          <a:prstGeom prst="rect">
            <a:avLst/>
          </a:prstGeom>
        </p:spPr>
      </p:pic>
      <p:pic>
        <p:nvPicPr>
          <p:cNvPr id="8" name="Picture 7" descr="A diagram of a diagram">
            <a:extLst>
              <a:ext uri="{FF2B5EF4-FFF2-40B4-BE49-F238E27FC236}">
                <a16:creationId xmlns:a16="http://schemas.microsoft.com/office/drawing/2014/main" id="{AFD4DE2E-B53A-4613-4375-5F8E9BE45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19200"/>
            <a:ext cx="9555889" cy="4419599"/>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0F3E8CA-AE8D-58BC-3940-141CDD8216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9532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5B7D-56EF-540D-129C-BCAD017D97B3}"/>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A788E503-D27A-0330-8145-A5D4E0E08F1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58FF05ED-61B5-5287-B1F2-258D0A62367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Rectangle 2">
            <a:extLst>
              <a:ext uri="{FF2B5EF4-FFF2-40B4-BE49-F238E27FC236}">
                <a16:creationId xmlns:a16="http://schemas.microsoft.com/office/drawing/2014/main" id="{C6DA0F26-D690-59F7-AF7F-A0C0E8F21F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TextBox 3">
            <a:extLst>
              <a:ext uri="{FF2B5EF4-FFF2-40B4-BE49-F238E27FC236}">
                <a16:creationId xmlns:a16="http://schemas.microsoft.com/office/drawing/2014/main" id="{1CB28819-C708-BD06-E4F8-2AA30BE9CE53}"/>
              </a:ext>
            </a:extLst>
          </p:cNvPr>
          <p:cNvSpPr txBox="1"/>
          <p:nvPr/>
        </p:nvSpPr>
        <p:spPr>
          <a:xfrm>
            <a:off x="1493393" y="235414"/>
            <a:ext cx="2917372" cy="646331"/>
          </a:xfrm>
          <a:prstGeom prst="rect">
            <a:avLst/>
          </a:prstGeom>
          <a:noFill/>
        </p:spPr>
        <p:txBody>
          <a:bodyPr wrap="square" rtlCol="0">
            <a:spAutoFit/>
          </a:bodyPr>
          <a:lstStyle/>
          <a:p>
            <a:r>
              <a:rPr lang="en-US" sz="3600" b="1" dirty="0">
                <a:latin typeface="Adobe Devanagari"/>
              </a:rPr>
              <a:t>Flow Chart</a:t>
            </a:r>
          </a:p>
        </p:txBody>
      </p:sp>
      <p:pic>
        <p:nvPicPr>
          <p:cNvPr id="7" name="Picture 6" descr="A diagram of a flowchart&#10;&#10;Description automatically generated">
            <a:extLst>
              <a:ext uri="{FF2B5EF4-FFF2-40B4-BE49-F238E27FC236}">
                <a16:creationId xmlns:a16="http://schemas.microsoft.com/office/drawing/2014/main" id="{93A96023-B79E-0F35-1EB3-C0F44D445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23669"/>
            <a:ext cx="5711995" cy="6169205"/>
          </a:xfrm>
          <a:prstGeom prst="rect">
            <a:avLst/>
          </a:prstGeom>
        </p:spPr>
      </p:pic>
    </p:spTree>
    <p:extLst>
      <p:ext uri="{BB962C8B-B14F-4D97-AF65-F5344CB8AC3E}">
        <p14:creationId xmlns:p14="http://schemas.microsoft.com/office/powerpoint/2010/main" val="149231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507EB19F-D8A4-D6C2-6C18-59291FB4EFB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5D015834-0A32-7A2E-3297-88C9196D637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011234FB-3880-C98A-9A78-586CC695831A}"/>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9" name="Google Shape;479;p14">
            <a:extLst>
              <a:ext uri="{FF2B5EF4-FFF2-40B4-BE49-F238E27FC236}">
                <a16:creationId xmlns:a16="http://schemas.microsoft.com/office/drawing/2014/main" id="{23CB883E-EF8E-3CD7-ECFA-EB5914612B5A}"/>
              </a:ext>
            </a:extLst>
          </p:cNvPr>
          <p:cNvSpPr/>
          <p:nvPr/>
        </p:nvSpPr>
        <p:spPr>
          <a:xfrm>
            <a:off x="1627888" y="1602233"/>
            <a:ext cx="3159303"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0" name="Google Shape;481;p14">
            <a:extLst>
              <a:ext uri="{FF2B5EF4-FFF2-40B4-BE49-F238E27FC236}">
                <a16:creationId xmlns:a16="http://schemas.microsoft.com/office/drawing/2014/main" id="{B55EDEE1-7E18-0A85-86BF-0E015CBBBDF5}"/>
              </a:ext>
            </a:extLst>
          </p:cNvPr>
          <p:cNvSpPr/>
          <p:nvPr/>
        </p:nvSpPr>
        <p:spPr>
          <a:xfrm>
            <a:off x="5035093" y="1610795"/>
            <a:ext cx="3159303"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1" name="Google Shape;486;p14">
            <a:extLst>
              <a:ext uri="{FF2B5EF4-FFF2-40B4-BE49-F238E27FC236}">
                <a16:creationId xmlns:a16="http://schemas.microsoft.com/office/drawing/2014/main" id="{F81D2BF4-4B63-F977-E3D2-BBC806596E8C}"/>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2" name="Google Shape;490;p14">
            <a:extLst>
              <a:ext uri="{FF2B5EF4-FFF2-40B4-BE49-F238E27FC236}">
                <a16:creationId xmlns:a16="http://schemas.microsoft.com/office/drawing/2014/main" id="{36F0296D-10FB-1055-B167-B2F366C25984}"/>
              </a:ext>
            </a:extLst>
          </p:cNvPr>
          <p:cNvSpPr/>
          <p:nvPr/>
        </p:nvSpPr>
        <p:spPr>
          <a:xfrm>
            <a:off x="4876800" y="121920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3" name="TextBox 12">
            <a:extLst>
              <a:ext uri="{FF2B5EF4-FFF2-40B4-BE49-F238E27FC236}">
                <a16:creationId xmlns:a16="http://schemas.microsoft.com/office/drawing/2014/main" id="{8446985D-8B17-F088-FAB7-177F39F7E566}"/>
              </a:ext>
            </a:extLst>
          </p:cNvPr>
          <p:cNvSpPr txBox="1"/>
          <p:nvPr/>
        </p:nvSpPr>
        <p:spPr>
          <a:xfrm>
            <a:off x="1626361" y="2149735"/>
            <a:ext cx="2717040" cy="3365024"/>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Technologies</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742950" lvl="0" indent="-285750">
              <a:lnSpc>
                <a:spcPct val="107000"/>
              </a:lnSpc>
              <a:spcAft>
                <a:spcPts val="800"/>
              </a:spcAft>
              <a:buFont typeface="Arial" panose="020B0604020202020204" pitchFamily="34" charset="0"/>
              <a:buChar char="•"/>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Flask</a:t>
            </a:r>
          </a:p>
          <a:p>
            <a:pPr marL="742950" lvl="0" indent="-285750">
              <a:lnSpc>
                <a:spcPct val="107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React Native</a:t>
            </a:r>
          </a:p>
          <a:p>
            <a:pPr marL="742950" lvl="0" indent="-285750">
              <a:lnSpc>
                <a:spcPct val="107000"/>
              </a:lnSpc>
              <a:spcAft>
                <a:spcPts val="800"/>
              </a:spcAft>
              <a:buFont typeface="Arial" panose="020B0604020202020204" pitchFamily="34" charset="0"/>
              <a:buChar char="•"/>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Firebase</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Google </a:t>
            </a:r>
            <a:r>
              <a:rPr lang="en-US" kern="100" dirty="0" err="1">
                <a:solidFill>
                  <a:prstClr val="white"/>
                </a:solidFill>
                <a:latin typeface="Aptos" panose="020B0004020202020204" pitchFamily="34" charset="0"/>
                <a:ea typeface="Aptos" panose="020B0004020202020204" pitchFamily="34" charset="0"/>
                <a:cs typeface="Iskoola Pota" panose="020B0502040204020203" pitchFamily="34" charset="0"/>
              </a:rPr>
              <a:t>Colab</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Google</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Maps</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noProof="0" dirty="0">
                <a:solidFill>
                  <a:prstClr val="white"/>
                </a:solidFill>
                <a:latin typeface="Aptos" panose="020B0004020202020204" pitchFamily="34" charset="0"/>
                <a:ea typeface="Aptos" panose="020B0004020202020204" pitchFamily="34" charset="0"/>
                <a:cs typeface="Iskoola Pota" panose="020B0502040204020203" pitchFamily="34" charset="0"/>
              </a:rPr>
              <a:t>Open weather</a:t>
            </a:r>
          </a:p>
          <a:p>
            <a:pPr marL="457200" marR="0" lvl="0" algn="l" defTabSz="457200" rtl="0" eaLnBrk="1" fontAlgn="auto" latinLnBrk="0" hangingPunct="1">
              <a:lnSpc>
                <a:spcPct val="107000"/>
              </a:lnSpc>
              <a:spcBef>
                <a:spcPts val="0"/>
              </a:spcBef>
              <a:spcAft>
                <a:spcPts val="800"/>
              </a:spcAft>
              <a:buClrTx/>
              <a:buSzTx/>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14" name="TextBox 13">
            <a:extLst>
              <a:ext uri="{FF2B5EF4-FFF2-40B4-BE49-F238E27FC236}">
                <a16:creationId xmlns:a16="http://schemas.microsoft.com/office/drawing/2014/main" id="{52C351A2-B2BE-458A-D3EB-BC921B411909}"/>
              </a:ext>
            </a:extLst>
          </p:cNvPr>
          <p:cNvSpPr txBox="1"/>
          <p:nvPr/>
        </p:nvSpPr>
        <p:spPr>
          <a:xfrm>
            <a:off x="5227278" y="2161345"/>
            <a:ext cx="2394284" cy="3342197"/>
          </a:xfrm>
          <a:prstGeom prst="rect">
            <a:avLst/>
          </a:prstGeom>
          <a:noFill/>
        </p:spPr>
        <p:txBody>
          <a:bodyPr wrap="square" rtlCol="0">
            <a:spAutoFit/>
          </a:bodyPr>
          <a:lstStyle/>
          <a:p>
            <a:pPr marL="457200" marR="0" lvl="0" indent="0"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Algorithms</a:t>
            </a:r>
          </a:p>
          <a:p>
            <a:pPr marL="457200" marR="0" lvl="0" indent="0"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Random Forest Regressor</a:t>
            </a:r>
          </a:p>
          <a:p>
            <a:pPr marL="457200" marR="0" lvl="0" defTabSz="457200" rtl="0" eaLnBrk="1" fontAlgn="auto" latinLnBrk="0" hangingPunct="1">
              <a:lnSpc>
                <a:spcPct val="107000"/>
              </a:lnSpc>
              <a:spcBef>
                <a:spcPts val="0"/>
              </a:spcBef>
              <a:spcAft>
                <a:spcPts val="0"/>
              </a:spcAft>
              <a:buClrTx/>
              <a:buSzTx/>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Gradient Boost</a:t>
            </a:r>
          </a:p>
          <a:p>
            <a:pPr marL="457200" marR="0" lvl="0" defTabSz="457200" rtl="0" eaLnBrk="1" fontAlgn="auto" latinLnBrk="0" hangingPunct="1">
              <a:lnSpc>
                <a:spcPct val="107000"/>
              </a:lnSpc>
              <a:spcBef>
                <a:spcPts val="0"/>
              </a:spcBef>
              <a:spcAft>
                <a:spcPts val="0"/>
              </a:spcAft>
              <a:buClrTx/>
              <a:buSzTx/>
              <a:tabLst/>
              <a:defRPr/>
            </a:pP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Linear</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Regression</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15" name="Rectangle 14">
            <a:extLst>
              <a:ext uri="{FF2B5EF4-FFF2-40B4-BE49-F238E27FC236}">
                <a16:creationId xmlns:a16="http://schemas.microsoft.com/office/drawing/2014/main" id="{9093FD0B-6E49-FC3E-2133-9421025000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Google Shape;480;p14">
            <a:extLst>
              <a:ext uri="{FF2B5EF4-FFF2-40B4-BE49-F238E27FC236}">
                <a16:creationId xmlns:a16="http://schemas.microsoft.com/office/drawing/2014/main" id="{A14CA4AE-37B9-A63E-4ED4-B3AAE056460D}"/>
              </a:ext>
            </a:extLst>
          </p:cNvPr>
          <p:cNvSpPr/>
          <p:nvPr/>
        </p:nvSpPr>
        <p:spPr>
          <a:xfrm>
            <a:off x="8512161" y="1513715"/>
            <a:ext cx="2963425"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2560BB22-4F3F-CA28-820D-ECA8F8BA7980}"/>
              </a:ext>
            </a:extLst>
          </p:cNvPr>
          <p:cNvSpPr txBox="1"/>
          <p:nvPr/>
        </p:nvSpPr>
        <p:spPr>
          <a:xfrm>
            <a:off x="8229600" y="1610736"/>
            <a:ext cx="3232131" cy="3641510"/>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preprocessing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a:t>
            </a:r>
            <a:r>
              <a:rPr lang="en-GB"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Cross validation</a:t>
            </a:r>
          </a:p>
          <a:p>
            <a:pPr marL="742950" marR="0" indent="-285750">
              <a:lnSpc>
                <a:spcPct val="150000"/>
              </a:lnSpc>
              <a:spcBef>
                <a:spcPts val="0"/>
              </a:spcBef>
              <a:spcAft>
                <a:spcPts val="0"/>
              </a:spcAft>
              <a:buFont typeface="Arial" panose="020B0604020202020204" pitchFamily="34" charset="0"/>
              <a:buChar char="•"/>
            </a:pPr>
            <a:r>
              <a:rPr lang="en-GB"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Hyperparameter tuning</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Tree>
    <p:extLst>
      <p:ext uri="{BB962C8B-B14F-4D97-AF65-F5344CB8AC3E}">
        <p14:creationId xmlns:p14="http://schemas.microsoft.com/office/powerpoint/2010/main" val="221271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4" grpId="0"/>
      <p:bldP spid="6" grpId="0"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0942-6105-E35D-A50D-3D00BBBBD699}"/>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BE301D0B-9D75-9FEF-67B5-19983F7E251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8F7577AF-7737-1281-0C20-58A935D1093E}"/>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F5D0C233-0442-11CF-9F1A-3376D657484B}"/>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PROJECT REQUIREMENTS</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E75C237-66F7-1590-2E4D-EE305FD83AC9}"/>
              </a:ext>
            </a:extLst>
          </p:cNvPr>
          <p:cNvSpPr/>
          <p:nvPr/>
        </p:nvSpPr>
        <p:spPr>
          <a:xfrm>
            <a:off x="1094012" y="2468101"/>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Rectangle: Rounded Corners 13">
            <a:extLst>
              <a:ext uri="{FF2B5EF4-FFF2-40B4-BE49-F238E27FC236}">
                <a16:creationId xmlns:a16="http://schemas.microsoft.com/office/drawing/2014/main" id="{E8702E6E-ACCD-6310-DB87-E504638A3D3E}"/>
              </a:ext>
            </a:extLst>
          </p:cNvPr>
          <p:cNvSpPr/>
          <p:nvPr/>
        </p:nvSpPr>
        <p:spPr>
          <a:xfrm>
            <a:off x="6629400" y="2468102"/>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9" name="TextBox 18">
            <a:extLst>
              <a:ext uri="{FF2B5EF4-FFF2-40B4-BE49-F238E27FC236}">
                <a16:creationId xmlns:a16="http://schemas.microsoft.com/office/drawing/2014/main" id="{8F507C17-9E5C-AC22-EE1B-CE5B3B4A861F}"/>
              </a:ext>
            </a:extLst>
          </p:cNvPr>
          <p:cNvSpPr txBox="1"/>
          <p:nvPr/>
        </p:nvSpPr>
        <p:spPr>
          <a:xfrm>
            <a:off x="1262463" y="2620502"/>
            <a:ext cx="4681137" cy="2332498"/>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Functional Requirements</a:t>
            </a:r>
            <a:endParaRPr kumimoji="0" lang="en-US" sz="16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2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Prediction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Data Collection and Transmission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 Interface</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Voice and sound integration</a:t>
            </a:r>
          </a:p>
          <a:p>
            <a:pPr marL="342900" marR="0" lvl="0" indent="-342900">
              <a:lnSpc>
                <a:spcPct val="107000"/>
              </a:lnSpc>
              <a:spcBef>
                <a:spcPts val="0"/>
              </a:spcBef>
              <a:spcAft>
                <a:spcPts val="80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 Integration</a:t>
            </a:r>
          </a:p>
          <a:p>
            <a:pPr marL="285750" marR="0"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Arial Unicode MS"/>
              </a:rPr>
              <a:t>.</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CE1EC98F-5CD8-1308-E076-8D0F360F0E33}"/>
              </a:ext>
            </a:extLst>
          </p:cNvPr>
          <p:cNvSpPr txBox="1"/>
          <p:nvPr/>
        </p:nvSpPr>
        <p:spPr>
          <a:xfrm>
            <a:off x="6874268" y="2685694"/>
            <a:ext cx="4681137" cy="1762021"/>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r>
              <a:rPr kumimoji="0" lang="en-US" sz="16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rPr>
              <a:t>Non-Functional Requirements</a:t>
            </a:r>
            <a:endParaRPr kumimoji="0" lang="en-US" sz="14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kumimoji="0" lang="en-US" sz="14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rPr>
              <a:t> </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lvl="0" indent="-285750">
              <a:buFont typeface="Arial" panose="020B0604020202020204" pitchFamily="34" charset="0"/>
              <a:buChar char="•"/>
            </a:pPr>
            <a:r>
              <a:rPr lang="en-US" sz="1600" dirty="0">
                <a:solidFill>
                  <a:schemeClr val="bg1"/>
                </a:solidFill>
              </a:rPr>
              <a:t>Performance</a:t>
            </a:r>
          </a:p>
          <a:p>
            <a:pPr marL="285750" lvl="0" indent="-285750">
              <a:buFont typeface="Arial" panose="020B0604020202020204" pitchFamily="34" charset="0"/>
              <a:buChar char="•"/>
            </a:pPr>
            <a:r>
              <a:rPr lang="en-US" sz="1600" dirty="0">
                <a:solidFill>
                  <a:schemeClr val="bg1"/>
                </a:solidFill>
              </a:rPr>
              <a:t>Security</a:t>
            </a:r>
          </a:p>
          <a:p>
            <a:pPr marL="285750" lvl="0" indent="-285750">
              <a:buFont typeface="Arial" panose="020B0604020202020204" pitchFamily="34" charset="0"/>
              <a:buChar char="•"/>
            </a:pPr>
            <a:r>
              <a:rPr lang="en-US" sz="1600" dirty="0">
                <a:solidFill>
                  <a:schemeClr val="bg1"/>
                </a:solidFill>
              </a:rPr>
              <a:t>Compatibility</a:t>
            </a:r>
          </a:p>
          <a:p>
            <a:pPr marL="285750" lvl="0" indent="-285750">
              <a:buFont typeface="Arial" panose="020B0604020202020204" pitchFamily="34" charset="0"/>
              <a:buChar char="•"/>
            </a:pPr>
            <a:r>
              <a:rPr lang="en-US" sz="1600" dirty="0">
                <a:solidFill>
                  <a:schemeClr val="bg1"/>
                </a:solidFill>
              </a:rPr>
              <a:t>Adaptability</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2292E881-FF9F-7937-7EBB-DEDEF9BBC6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51594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8E32-33FD-4DA1-02B5-AD01555B4ECB}"/>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9926A4DB-941A-B93D-F290-E6E72461AD78}"/>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1443B83D-DC56-F2E3-3081-F6247D90E9FA}"/>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74268CFE-B3A7-65D5-DEF7-4050B5D6D835}"/>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FA878009-A22E-39C0-1946-79B0A4DE4F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5D855BEE-61ED-F560-F699-0D0DBB21C8A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7690922B-A411-AC49-BF5F-32F160DF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702767"/>
            <a:ext cx="6512944" cy="3534306"/>
          </a:xfrm>
          <a:prstGeom prst="rect">
            <a:avLst/>
          </a:prstGeom>
        </p:spPr>
      </p:pic>
      <p:sp>
        <p:nvSpPr>
          <p:cNvPr id="9" name="TextBox 8">
            <a:extLst>
              <a:ext uri="{FF2B5EF4-FFF2-40B4-BE49-F238E27FC236}">
                <a16:creationId xmlns:a16="http://schemas.microsoft.com/office/drawing/2014/main" id="{1772B9AF-A367-E9A0-D633-DBAEBEF0867F}"/>
              </a:ext>
            </a:extLst>
          </p:cNvPr>
          <p:cNvSpPr txBox="1"/>
          <p:nvPr/>
        </p:nvSpPr>
        <p:spPr>
          <a:xfrm>
            <a:off x="1567543" y="1333435"/>
            <a:ext cx="3537857" cy="369332"/>
          </a:xfrm>
          <a:prstGeom prst="rect">
            <a:avLst/>
          </a:prstGeom>
          <a:noFill/>
        </p:spPr>
        <p:txBody>
          <a:bodyPr wrap="square" rtlCol="0">
            <a:spAutoFit/>
          </a:bodyPr>
          <a:lstStyle/>
          <a:p>
            <a:r>
              <a:rPr lang="en-US" dirty="0"/>
              <a:t>Firebase configuration file</a:t>
            </a:r>
          </a:p>
        </p:txBody>
      </p:sp>
      <p:pic>
        <p:nvPicPr>
          <p:cNvPr id="13" name="Picture 12" descr="A screenshot of a computer program&#10;&#10;Description automatically generated">
            <a:extLst>
              <a:ext uri="{FF2B5EF4-FFF2-40B4-BE49-F238E27FC236}">
                <a16:creationId xmlns:a16="http://schemas.microsoft.com/office/drawing/2014/main" id="{1D4FD385-07A1-43F9-5C59-A0E407D0A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992888"/>
            <a:ext cx="6592784" cy="1063353"/>
          </a:xfrm>
          <a:prstGeom prst="rect">
            <a:avLst/>
          </a:prstGeom>
        </p:spPr>
      </p:pic>
    </p:spTree>
    <p:extLst>
      <p:ext uri="{BB962C8B-B14F-4D97-AF65-F5344CB8AC3E}">
        <p14:creationId xmlns:p14="http://schemas.microsoft.com/office/powerpoint/2010/main" val="1155380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8A918-8E44-CDAC-A15D-556FE4E4496F}"/>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0A57B0B3-A313-1597-6B9A-9C17EEBE80A5}"/>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3A07EE05-5EB5-85F7-C6AB-4C8E7C494FDA}"/>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85381F03-4106-0D88-207C-224D013399D4}"/>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8CAC383-DAF0-0615-E32C-55C0588DB9E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FB49F463-D6C5-2C59-FAD6-DB0A843190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81FED4B-85C7-C22F-D927-C410E22D169D}"/>
              </a:ext>
            </a:extLst>
          </p:cNvPr>
          <p:cNvSpPr txBox="1"/>
          <p:nvPr/>
        </p:nvSpPr>
        <p:spPr>
          <a:xfrm>
            <a:off x="1567543" y="1219200"/>
            <a:ext cx="3537857" cy="369332"/>
          </a:xfrm>
          <a:prstGeom prst="rect">
            <a:avLst/>
          </a:prstGeom>
          <a:noFill/>
        </p:spPr>
        <p:txBody>
          <a:bodyPr wrap="square" rtlCol="0">
            <a:spAutoFit/>
          </a:bodyPr>
          <a:lstStyle/>
          <a:p>
            <a:r>
              <a:rPr lang="en-US" dirty="0"/>
              <a:t>Bus data in firebase</a:t>
            </a:r>
          </a:p>
        </p:txBody>
      </p:sp>
      <p:pic>
        <p:nvPicPr>
          <p:cNvPr id="10" name="Picture 9" descr="A screenshot of a computer&#10;&#10;Description automatically generated">
            <a:extLst>
              <a:ext uri="{FF2B5EF4-FFF2-40B4-BE49-F238E27FC236}">
                <a16:creationId xmlns:a16="http://schemas.microsoft.com/office/drawing/2014/main" id="{643E6D09-B319-F9F4-24F3-C6131F8D6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676360"/>
            <a:ext cx="9220200" cy="4343440"/>
          </a:xfrm>
          <a:prstGeom prst="rect">
            <a:avLst/>
          </a:prstGeom>
        </p:spPr>
      </p:pic>
    </p:spTree>
    <p:extLst>
      <p:ext uri="{BB962C8B-B14F-4D97-AF65-F5344CB8AC3E}">
        <p14:creationId xmlns:p14="http://schemas.microsoft.com/office/powerpoint/2010/main" val="2372948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85F8-D92B-A76F-D48B-2C80405E948C}"/>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971C9A15-8054-E626-F4C0-044855F88919}"/>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C0A89F64-74F5-3B25-0C1F-74ECCF4074D6}"/>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E9D071F-0130-AB41-2AD5-91073DC1C32D}"/>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9C869EB7-1132-257A-CB13-D34722EC20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1CB7D07F-0EF3-1337-2036-99067ABDD5D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EF1C84C-079A-10C2-62FE-B6734F999B49}"/>
              </a:ext>
            </a:extLst>
          </p:cNvPr>
          <p:cNvSpPr txBox="1"/>
          <p:nvPr/>
        </p:nvSpPr>
        <p:spPr>
          <a:xfrm>
            <a:off x="1567543" y="1219200"/>
            <a:ext cx="3537857" cy="369332"/>
          </a:xfrm>
          <a:prstGeom prst="rect">
            <a:avLst/>
          </a:prstGeom>
          <a:noFill/>
        </p:spPr>
        <p:txBody>
          <a:bodyPr wrap="square" rtlCol="0">
            <a:spAutoFit/>
          </a:bodyPr>
          <a:lstStyle/>
          <a:p>
            <a:r>
              <a:rPr lang="en-US" dirty="0"/>
              <a:t>Bus data showing in the frontend</a:t>
            </a:r>
          </a:p>
        </p:txBody>
      </p:sp>
      <p:pic>
        <p:nvPicPr>
          <p:cNvPr id="8" name="Picture 7" descr="A computer screen shot of a program&#10;&#10;Description automatically generated">
            <a:extLst>
              <a:ext uri="{FF2B5EF4-FFF2-40B4-BE49-F238E27FC236}">
                <a16:creationId xmlns:a16="http://schemas.microsoft.com/office/drawing/2014/main" id="{61F4F6EE-D149-2F6F-ED57-730090A9A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676400"/>
            <a:ext cx="8001000" cy="4498738"/>
          </a:xfrm>
          <a:prstGeom prst="rect">
            <a:avLst/>
          </a:prstGeom>
        </p:spPr>
      </p:pic>
      <p:pic>
        <p:nvPicPr>
          <p:cNvPr id="10" name="Picture 9" descr="A cell phone with a map&#10;&#10;Description automatically generated">
            <a:extLst>
              <a:ext uri="{FF2B5EF4-FFF2-40B4-BE49-F238E27FC236}">
                <a16:creationId xmlns:a16="http://schemas.microsoft.com/office/drawing/2014/main" id="{B3D4D895-47FD-4D38-D078-60B4CBA7B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498" y="233694"/>
            <a:ext cx="4145902" cy="6469720"/>
          </a:xfrm>
          <a:prstGeom prst="rect">
            <a:avLst/>
          </a:prstGeom>
        </p:spPr>
      </p:pic>
    </p:spTree>
    <p:extLst>
      <p:ext uri="{BB962C8B-B14F-4D97-AF65-F5344CB8AC3E}">
        <p14:creationId xmlns:p14="http://schemas.microsoft.com/office/powerpoint/2010/main" val="216901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6794A-232D-77DA-97D1-68BDA6FA84CD}"/>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75FEB0B8-BBEA-2098-2772-F4CD033BE038}"/>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8C368C63-1C33-36B0-BDD3-7E64653F92EC}"/>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D503301C-A150-CC3C-425C-E764969BB1CD}"/>
              </a:ext>
            </a:extLst>
          </p:cNvPr>
          <p:cNvSpPr txBox="1">
            <a:spLocks/>
          </p:cNvSpPr>
          <p:nvPr/>
        </p:nvSpPr>
        <p:spPr>
          <a:xfrm>
            <a:off x="1567543" y="304800"/>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EBE2928C-A2B7-0930-09D1-9D5CA4AA1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664332CB-8BA9-9A90-7380-B4F94B5E511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B2F8FECE-89B5-1B4F-D442-88891DB25585}"/>
              </a:ext>
            </a:extLst>
          </p:cNvPr>
          <p:cNvSpPr txBox="1"/>
          <p:nvPr/>
        </p:nvSpPr>
        <p:spPr>
          <a:xfrm>
            <a:off x="1567543" y="914400"/>
            <a:ext cx="3537857" cy="369332"/>
          </a:xfrm>
          <a:prstGeom prst="rect">
            <a:avLst/>
          </a:prstGeom>
          <a:noFill/>
        </p:spPr>
        <p:txBody>
          <a:bodyPr wrap="square" rtlCol="0">
            <a:spAutoFit/>
          </a:bodyPr>
          <a:lstStyle/>
          <a:p>
            <a:r>
              <a:rPr lang="en-US" dirty="0"/>
              <a:t>ML model implementations</a:t>
            </a:r>
          </a:p>
        </p:txBody>
      </p:sp>
      <p:pic>
        <p:nvPicPr>
          <p:cNvPr id="8" name="Picture 7" descr="A screen shot of a computer program&#10;&#10;AI-generated content may be incorrect.">
            <a:extLst>
              <a:ext uri="{FF2B5EF4-FFF2-40B4-BE49-F238E27FC236}">
                <a16:creationId xmlns:a16="http://schemas.microsoft.com/office/drawing/2014/main" id="{D2F48ABE-C7E6-8F3F-470B-30DEC3689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44" y="1265438"/>
            <a:ext cx="5191356" cy="4693876"/>
          </a:xfrm>
          <a:prstGeom prst="rect">
            <a:avLst/>
          </a:prstGeom>
        </p:spPr>
      </p:pic>
      <p:pic>
        <p:nvPicPr>
          <p:cNvPr id="12" name="Picture 11" descr="A screen shot of a computer program&#10;&#10;AI-generated content may be incorrect.">
            <a:extLst>
              <a:ext uri="{FF2B5EF4-FFF2-40B4-BE49-F238E27FC236}">
                <a16:creationId xmlns:a16="http://schemas.microsoft.com/office/drawing/2014/main" id="{2F415714-5869-7139-9379-BACB36223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2562" y="1299868"/>
            <a:ext cx="5578181" cy="4625016"/>
          </a:xfrm>
          <a:prstGeom prst="rect">
            <a:avLst/>
          </a:prstGeom>
        </p:spPr>
      </p:pic>
    </p:spTree>
    <p:extLst>
      <p:ext uri="{BB962C8B-B14F-4D97-AF65-F5344CB8AC3E}">
        <p14:creationId xmlns:p14="http://schemas.microsoft.com/office/powerpoint/2010/main" val="207412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 shot of a computer program&#10;&#10;AI-generated content may be incorrect.">
            <a:extLst>
              <a:ext uri="{FF2B5EF4-FFF2-40B4-BE49-F238E27FC236}">
                <a16:creationId xmlns:a16="http://schemas.microsoft.com/office/drawing/2014/main" id="{A1163BA2-07AF-98DA-867E-3C5F132E8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066800"/>
            <a:ext cx="5870213" cy="5157233"/>
          </a:xfrm>
          <a:prstGeom prst="rect">
            <a:avLst/>
          </a:prstGeom>
        </p:spPr>
      </p:pic>
      <p:sp>
        <p:nvSpPr>
          <p:cNvPr id="5" name="TextBox 4">
            <a:extLst>
              <a:ext uri="{FF2B5EF4-FFF2-40B4-BE49-F238E27FC236}">
                <a16:creationId xmlns:a16="http://schemas.microsoft.com/office/drawing/2014/main" id="{458B4417-FCA1-7D39-40D9-8725E6EE4612}"/>
              </a:ext>
            </a:extLst>
          </p:cNvPr>
          <p:cNvSpPr txBox="1"/>
          <p:nvPr/>
        </p:nvSpPr>
        <p:spPr>
          <a:xfrm>
            <a:off x="2286000" y="533400"/>
            <a:ext cx="6097978" cy="369332"/>
          </a:xfrm>
          <a:prstGeom prst="rect">
            <a:avLst/>
          </a:prstGeom>
          <a:noFill/>
        </p:spPr>
        <p:txBody>
          <a:bodyPr wrap="square">
            <a:spAutoFit/>
          </a:bodyPr>
          <a:lstStyle/>
          <a:p>
            <a:pPr lvl="1"/>
            <a:r>
              <a:rPr lang="en-US" dirty="0"/>
              <a:t>For chatbot</a:t>
            </a:r>
          </a:p>
        </p:txBody>
      </p:sp>
    </p:spTree>
    <p:extLst>
      <p:ext uri="{BB962C8B-B14F-4D97-AF65-F5344CB8AC3E}">
        <p14:creationId xmlns:p14="http://schemas.microsoft.com/office/powerpoint/2010/main" val="204852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sz="6000" b="1" dirty="0"/>
              <a:t> IT21175848</a:t>
            </a:r>
            <a:r>
              <a:rPr lang="en-US" b="1" dirty="0"/>
              <a:t> |</a:t>
            </a:r>
            <a:r>
              <a:rPr lang="en-US" sz="6000" b="1" dirty="0" err="1"/>
              <a:t>Thanusan</a:t>
            </a:r>
            <a:r>
              <a:rPr lang="en-US" sz="6000" b="1" dirty="0"/>
              <a:t> M.</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35499" y="4562475"/>
            <a:ext cx="10515600" cy="1500187"/>
          </a:xfrm>
        </p:spPr>
        <p:txBody>
          <a:bodyPr>
            <a:normAutofit/>
          </a:bodyPr>
          <a:lstStyle/>
          <a:p>
            <a:r>
              <a:rPr lang="en-US" sz="2000"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with a mustache and beard">
            <a:extLst>
              <a:ext uri="{FF2B5EF4-FFF2-40B4-BE49-F238E27FC236}">
                <a16:creationId xmlns:a16="http://schemas.microsoft.com/office/drawing/2014/main" id="{D675B565-F0F7-77C9-3648-0CB50491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142" y="2035058"/>
            <a:ext cx="2520950" cy="2787883"/>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388908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0 L 0.37331 -0.25069 " pathEditMode="relative" rAng="0" ptsTypes="AA">
                                      <p:cBhvr>
                                        <p:cTn id="6" dur="2000" fill="hold"/>
                                        <p:tgtEl>
                                          <p:spTgt spid="8"/>
                                        </p:tgtEl>
                                        <p:attrNameLst>
                                          <p:attrName>ppt_x</p:attrName>
                                          <p:attrName>ppt_y</p:attrName>
                                        </p:attrNameLst>
                                      </p:cBhvr>
                                      <p:rCtr x="18659" y="-12546"/>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FFE5-652E-15E2-261E-FB5FC43E2551}"/>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412B0F86-EB81-20C1-12B0-68B6BB384D6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16039451-CD5F-3746-11CA-3CDE4770483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22710C1-2E86-1152-87C5-47CEC8F063D7}"/>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DF534464-1F3D-2DBC-73CB-5654315ED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A598B6F8-6A52-A270-B261-8D6F81A446B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3BFD16F-2CC0-94F1-D0DB-6A8065B175CB}"/>
              </a:ext>
            </a:extLst>
          </p:cNvPr>
          <p:cNvSpPr txBox="1"/>
          <p:nvPr/>
        </p:nvSpPr>
        <p:spPr>
          <a:xfrm>
            <a:off x="1567543" y="1214735"/>
            <a:ext cx="4071257" cy="461665"/>
          </a:xfrm>
          <a:prstGeom prst="rect">
            <a:avLst/>
          </a:prstGeom>
          <a:noFill/>
        </p:spPr>
        <p:txBody>
          <a:bodyPr wrap="square" rtlCol="0">
            <a:spAutoFit/>
          </a:bodyPr>
          <a:lstStyle/>
          <a:p>
            <a:r>
              <a:rPr lang="en-US" sz="2400" dirty="0"/>
              <a:t>Accuracy of the models</a:t>
            </a:r>
          </a:p>
        </p:txBody>
      </p:sp>
      <p:pic>
        <p:nvPicPr>
          <p:cNvPr id="13" name="Picture 12" descr="A screenshot of a computer screen&#10;&#10;AI-generated content may be incorrect.">
            <a:extLst>
              <a:ext uri="{FF2B5EF4-FFF2-40B4-BE49-F238E27FC236}">
                <a16:creationId xmlns:a16="http://schemas.microsoft.com/office/drawing/2014/main" id="{B2C429C2-ABF3-51FB-D6C9-CC1635793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5373915"/>
            <a:ext cx="5792008" cy="847843"/>
          </a:xfrm>
          <a:prstGeom prst="rect">
            <a:avLst/>
          </a:prstGeom>
        </p:spPr>
      </p:pic>
      <p:pic>
        <p:nvPicPr>
          <p:cNvPr id="16" name="Picture 15" descr="A graph of blue dots&#10;&#10;AI-generated content may be incorrect.">
            <a:extLst>
              <a:ext uri="{FF2B5EF4-FFF2-40B4-BE49-F238E27FC236}">
                <a16:creationId xmlns:a16="http://schemas.microsoft.com/office/drawing/2014/main" id="{C715AA7F-6619-C467-B281-6685C50F16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1639596"/>
            <a:ext cx="4876807" cy="3657605"/>
          </a:xfrm>
          <a:prstGeom prst="rect">
            <a:avLst/>
          </a:prstGeom>
        </p:spPr>
      </p:pic>
    </p:spTree>
    <p:extLst>
      <p:ext uri="{BB962C8B-B14F-4D97-AF65-F5344CB8AC3E}">
        <p14:creationId xmlns:p14="http://schemas.microsoft.com/office/powerpoint/2010/main" val="331110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198617"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37519"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35191">
                  <a:extLst>
                    <a:ext uri="{9D8B030D-6E8A-4147-A177-3AD203B41FA5}">
                      <a16:colId xmlns:a16="http://schemas.microsoft.com/office/drawing/2014/main" val="3798778735"/>
                    </a:ext>
                  </a:extLst>
                </a:gridCol>
                <a:gridCol w="622618">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5829E274-598F-56BF-4B95-FACE9239B5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58273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8349BE9B-0977-F90E-B072-61640B78EDB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Picture 3" descr="A diagram of a company&#10;&#10;Description automatically generated">
            <a:extLst>
              <a:ext uri="{FF2B5EF4-FFF2-40B4-BE49-F238E27FC236}">
                <a16:creationId xmlns:a16="http://schemas.microsoft.com/office/drawing/2014/main" id="{0CF62957-A8D6-D30E-F05C-5B4D07296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371600"/>
            <a:ext cx="10952411" cy="4481512"/>
          </a:xfrm>
          <a:prstGeom prst="rect">
            <a:avLst/>
          </a:prstGeom>
        </p:spPr>
      </p:pic>
    </p:spTree>
    <p:extLst>
      <p:ext uri="{BB962C8B-B14F-4D97-AF65-F5344CB8AC3E}">
        <p14:creationId xmlns:p14="http://schemas.microsoft.com/office/powerpoint/2010/main" val="20726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3F4EF786-1AD8-4698-0680-0B36C01D6F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8B148BE4-B6D4-215C-5690-2F435BF7736F}"/>
              </a:ext>
            </a:extLst>
          </p:cNvPr>
          <p:cNvSpPr txBox="1"/>
          <p:nvPr/>
        </p:nvSpPr>
        <p:spPr>
          <a:xfrm>
            <a:off x="464270" y="1295400"/>
            <a:ext cx="11353800" cy="5142433"/>
          </a:xfrm>
          <a:prstGeom prst="rect">
            <a:avLst/>
          </a:prstGeom>
          <a:noFill/>
        </p:spPr>
        <p:txBody>
          <a:bodyPr wrap="square" rtlCol="0">
            <a:spAutoFit/>
          </a:bodyPr>
          <a:lstStyle/>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[1]</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H. D.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Weligamage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Wijesekara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M. D.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Chathwara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H. G. Isuru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Kavinda</a:t>
            </a:r>
            <a:r>
              <a:rPr lang="en-US" sz="1200" kern="100" dirty="0">
                <a:effectLst/>
                <a:latin typeface="Aptos" panose="020B0004020202020204" pitchFamily="34" charset="0"/>
                <a:ea typeface="Aptos" panose="020B0004020202020204" pitchFamily="34" charset="0"/>
                <a:cs typeface="Iskoola Pota" panose="020B0502040204020203" pitchFamily="34" charset="0"/>
              </a:rPr>
              <a:t>, 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Amarasena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N. Gamage, "An Approach of Enhancing the Quality of Public Transportation Service in Sri Lanka using IoT," 2022 IEEE 13th Annual Information Technology, Electronics and Mobile Communication Conference (IEMCON), Vancouver, BC, Canada, 2022, pp. 0311-0316,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10.1109/IEMCON56893.2022.9946624. keywords: {Smart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cards;Visualization;Systematics;Face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recognition;Sociology;Mobile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communication;Real-time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systems;RFID;GPS;IoT;Image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Processing;Arrival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time Prediction},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[2]</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R. C.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Jisha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Jyothindranath</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L.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Kumary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Iot</a:t>
            </a:r>
            <a:r>
              <a:rPr lang="en-US" sz="1200" kern="100" dirty="0">
                <a:effectLst/>
                <a:latin typeface="Aptos" panose="020B0004020202020204" pitchFamily="34" charset="0"/>
                <a:ea typeface="Aptos" panose="020B0004020202020204" pitchFamily="34" charset="0"/>
                <a:cs typeface="Iskoola Pota" panose="020B0502040204020203" pitchFamily="34" charset="0"/>
              </a:rPr>
              <a:t> based school bus tracking and arrival time prediction," 2017 International Conference on Advances in Computing, Communications and Informatics (ICACCI), Udupi, India, 2017, pp. 509-514,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10.1109/ICACCI.2017.8125890. keywords: {Global Positioning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System;Radiofrequency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identification;Microcontrollers;Receivers;Hardware;Real-time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systems;Modems;Vehicle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tracking;microcontroller;RFID;GPS;GSM</a:t>
            </a:r>
            <a:r>
              <a:rPr lang="en-US" sz="1200" kern="100" dirty="0">
                <a:effectLst/>
                <a:latin typeface="Aptos" panose="020B0004020202020204" pitchFamily="34" charset="0"/>
                <a:ea typeface="Aptos" panose="020B0004020202020204" pitchFamily="34" charset="0"/>
                <a:cs typeface="Iskoola Pota" panose="020B0502040204020203" pitchFamily="34" charset="0"/>
              </a:rPr>
              <a:t>/</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GPRS;Arduino;Android;Cloud;Kalman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filtering},</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[3]</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A. C.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Nafrees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Raseez</a:t>
            </a:r>
            <a:r>
              <a:rPr lang="en-US" sz="1200" kern="100" dirty="0">
                <a:effectLst/>
                <a:latin typeface="Aptos" panose="020B0004020202020204" pitchFamily="34" charset="0"/>
                <a:ea typeface="Aptos" panose="020B0004020202020204" pitchFamily="34" charset="0"/>
                <a:cs typeface="Iskoola Pota" panose="020B0502040204020203" pitchFamily="34" charset="0"/>
              </a:rPr>
              <a:t>, C.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Ubeshanan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K.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Achutharaj</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A. L.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Hanees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"Intelligent Transportation System using Smartphone," 2021 5th International Conference on Electrical, Electronics, Communication, Computer Technologies and Optimization Techniques (ICEECCOT), Mysuru, India, 2021, pp. 229-234,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10.1109/ICEECCOT52851.2021.9708053.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Costs;Pandemics;Human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factors;Cameras;Real-time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systems;Social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factors;Public</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transportation;Intelligent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Transportation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Tracking;GPS;Cloud</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Computing;Real-time;Mobile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Application},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[4]</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S. Vaishnavi,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Renish</a:t>
            </a:r>
            <a:r>
              <a:rPr lang="en-US" sz="1200" kern="100" dirty="0">
                <a:effectLst/>
                <a:latin typeface="Aptos" panose="020B0004020202020204" pitchFamily="34" charset="0"/>
                <a:ea typeface="Aptos" panose="020B0004020202020204" pitchFamily="34" charset="0"/>
                <a:cs typeface="Iskoola Pota" panose="020B0502040204020203" pitchFamily="34" charset="0"/>
              </a:rPr>
              <a:t>, T. Surendra, J. R. Kumar and V. Srinivasan, "Advancements in Public Transport: Design and Implementation of an Android-Based Real-Time Bus Tracking System," 2023 IEEE 5th International Conference on Cybernetics, Cognition and Machine Learning Applications (ICCCMLA), Hamburg, Germany, 2023, pp. 41-46,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10.1109/ICCCMLA58983.2023.10346218.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Schedules;Costs;Web</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services;Smart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cities;Urban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areas;Real-time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systems;Timing;Smart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Bus;Digital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Technology;Google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Maps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API;Smart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Cities},</a:t>
            </a:r>
          </a:p>
          <a:p>
            <a:endParaRPr lang="en-US" dirty="0"/>
          </a:p>
        </p:txBody>
      </p:sp>
    </p:spTree>
    <p:extLst>
      <p:ext uri="{BB962C8B-B14F-4D97-AF65-F5344CB8AC3E}">
        <p14:creationId xmlns:p14="http://schemas.microsoft.com/office/powerpoint/2010/main" val="235954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F7027-CE67-AD48-ABCE-96197ECFB460}"/>
              </a:ext>
            </a:extLst>
          </p:cNvPr>
          <p:cNvSpPr>
            <a:spLocks noGrp="1"/>
          </p:cNvSpPr>
          <p:nvPr>
            <p:ph type="dt" sz="half" idx="10"/>
          </p:nvPr>
        </p:nvSpPr>
        <p:spPr/>
        <p:txBody>
          <a:bodyPr/>
          <a:lstStyle/>
          <a:p>
            <a:fld id="{229384B6-24C6-4555-80F8-4A11DB2B1290}" type="datetime1">
              <a:rPr lang="en-US" smtClean="0"/>
              <a:t>5/27/2025</a:t>
            </a:fld>
            <a:endParaRPr lang="en-US" dirty="0"/>
          </a:p>
        </p:txBody>
      </p:sp>
      <p:sp>
        <p:nvSpPr>
          <p:cNvPr id="3" name="Slide Number Placeholder 2">
            <a:extLst>
              <a:ext uri="{FF2B5EF4-FFF2-40B4-BE49-F238E27FC236}">
                <a16:creationId xmlns:a16="http://schemas.microsoft.com/office/drawing/2014/main" id="{9C9C3088-5D63-FB4B-EF25-16C6CED22F0B}"/>
              </a:ext>
            </a:extLst>
          </p:cNvPr>
          <p:cNvSpPr>
            <a:spLocks noGrp="1"/>
          </p:cNvSpPr>
          <p:nvPr>
            <p:ph type="sldNum" sz="quarter" idx="12"/>
          </p:nvPr>
        </p:nvSpPr>
        <p:spPr/>
        <p:txBody>
          <a:bodyPr/>
          <a:lstStyle/>
          <a:p>
            <a:fld id="{48F63A3B-78C7-47BE-AE5E-E10140E04643}" type="slidenum">
              <a:rPr lang="en-US" smtClean="0"/>
              <a:t>74</a:t>
            </a:fld>
            <a:endParaRPr lang="en-US" dirty="0"/>
          </a:p>
        </p:txBody>
      </p:sp>
      <p:sp>
        <p:nvSpPr>
          <p:cNvPr id="4" name="TextBox 3">
            <a:extLst>
              <a:ext uri="{FF2B5EF4-FFF2-40B4-BE49-F238E27FC236}">
                <a16:creationId xmlns:a16="http://schemas.microsoft.com/office/drawing/2014/main" id="{0B673594-87FD-ED04-ED59-3414AA3AEBF1}"/>
              </a:ext>
            </a:extLst>
          </p:cNvPr>
          <p:cNvSpPr txBox="1"/>
          <p:nvPr/>
        </p:nvSpPr>
        <p:spPr>
          <a:xfrm>
            <a:off x="3276600" y="2209800"/>
            <a:ext cx="5638800" cy="1446550"/>
          </a:xfrm>
          <a:prstGeom prst="rect">
            <a:avLst/>
          </a:prstGeom>
          <a:noFill/>
        </p:spPr>
        <p:txBody>
          <a:bodyPr wrap="square" rtlCol="0">
            <a:spAutoFit/>
          </a:bodyPr>
          <a:lstStyle/>
          <a:p>
            <a:r>
              <a:rPr lang="en-US" sz="8800" b="1" dirty="0"/>
              <a:t>Thank you ! </a:t>
            </a:r>
          </a:p>
        </p:txBody>
      </p:sp>
    </p:spTree>
    <p:extLst>
      <p:ext uri="{BB962C8B-B14F-4D97-AF65-F5344CB8AC3E}">
        <p14:creationId xmlns:p14="http://schemas.microsoft.com/office/powerpoint/2010/main" val="15153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yellow school bus with black text&#10;&#10;Description automatically generated">
            <a:extLst>
              <a:ext uri="{FF2B5EF4-FFF2-40B4-BE49-F238E27FC236}">
                <a16:creationId xmlns:a16="http://schemas.microsoft.com/office/drawing/2014/main" id="{4135C7A9-9F96-2855-F412-B6659D092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909" y="17196"/>
            <a:ext cx="3597609" cy="4492537"/>
          </a:xfrm>
          <a:prstGeom prst="rect">
            <a:avLst/>
          </a:prstGeom>
        </p:spPr>
      </p:pic>
      <p:pic>
        <p:nvPicPr>
          <p:cNvPr id="9" name="Picture 8" descr="A hand holding a phone with a map on it">
            <a:extLst>
              <a:ext uri="{FF2B5EF4-FFF2-40B4-BE49-F238E27FC236}">
                <a16:creationId xmlns:a16="http://schemas.microsoft.com/office/drawing/2014/main" id="{DDE4336B-E6E9-1251-F463-59BC0EC9A80B}"/>
              </a:ext>
            </a:extLst>
          </p:cNvPr>
          <p:cNvPicPr>
            <a:picLocks noChangeAspect="1"/>
          </p:cNvPicPr>
          <p:nvPr/>
        </p:nvPicPr>
        <p:blipFill rotWithShape="1">
          <a:blip r:embed="rId3">
            <a:extLst>
              <a:ext uri="{28A0092B-C50C-407E-A947-70E740481C1C}">
                <a14:useLocalDpi xmlns:a14="http://schemas.microsoft.com/office/drawing/2010/main" val="0"/>
              </a:ext>
            </a:extLst>
          </a:blip>
          <a:srcRect b="17648"/>
          <a:stretch/>
        </p:blipFill>
        <p:spPr>
          <a:xfrm>
            <a:off x="7010400" y="4010725"/>
            <a:ext cx="3771900" cy="281631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505200" y="64718"/>
            <a:ext cx="8453077" cy="1535482"/>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914400" y="999959"/>
            <a:ext cx="4953000" cy="1014765"/>
          </a:xfrm>
          <a:prstGeom prst="rect">
            <a:avLst/>
          </a:prstGeom>
        </p:spPr>
        <p:txBody>
          <a:bodyPr vert="horz" lIns="91440" tIns="45720" rIns="91440" bIns="45720" rtlCol="0" anchor="t">
            <a:normAutofit fontScale="45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457200" y="1510811"/>
            <a:ext cx="10439400" cy="4663905"/>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User Login and Travel Information System</a:t>
            </a: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Allows users to select travel details and provides bus routes with relevant</a:t>
            </a:r>
          </a:p>
          <a:p>
            <a:pPr lvl="0" defTabSz="914400"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 information.</a:t>
            </a:r>
          </a:p>
          <a:p>
            <a:pPr lvl="0" defTabSz="914400" eaLnBrk="0" fontAlgn="base" hangingPunct="0">
              <a:spcBef>
                <a:spcPct val="0"/>
              </a:spcBef>
              <a:spcAft>
                <a:spcPct val="0"/>
              </a:spcAft>
            </a:pPr>
            <a:endParaRPr lang="en-US" altLang="en-US" sz="3200"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Seat Availability Detection</a:t>
            </a:r>
            <a:r>
              <a:rPr lang="en-US" altLang="en-US" sz="2000" dirty="0">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Uses computer vision to identify available seats in real</a:t>
            </a:r>
          </a:p>
          <a:p>
            <a:pPr lvl="0" defTabSz="914400" eaLnBrk="0" fontAlgn="base" hangingPunct="0">
              <a:spcBef>
                <a:spcPct val="0"/>
              </a:spcBef>
              <a:spcAft>
                <a:spcPct val="0"/>
              </a:spcAft>
            </a:pPr>
            <a:r>
              <a:rPr lang="en-US" altLang="en-US" sz="1600" dirty="0">
                <a:latin typeface="Times New Roman" panose="02020603050405020304" pitchFamily="18" charset="0"/>
                <a:cs typeface="Times New Roman" panose="02020603050405020304" pitchFamily="18" charset="0"/>
              </a:rPr>
              <a:t> time.</a:t>
            </a:r>
          </a:p>
          <a:p>
            <a:pPr marL="342900" lvl="0" indent="-342900" defTabSz="914400" eaLnBrk="0" fontAlgn="base" hangingPunct="0">
              <a:spcBef>
                <a:spcPct val="0"/>
              </a:spcBef>
              <a:spcAft>
                <a:spcPct val="0"/>
              </a:spcAft>
              <a:buFont typeface="Wingdings" panose="05000000000000000000" pitchFamily="2" charset="2"/>
              <a:buChar char="Ø"/>
            </a:pPr>
            <a:endParaRPr lang="en-US" altLang="en-US" sz="3200"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Personalized Bus Recommendations</a:t>
            </a:r>
            <a:r>
              <a:rPr lang="en-US" altLang="en-US" sz="2000" dirty="0">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Trains a model on user routines to</a:t>
            </a:r>
          </a:p>
          <a:p>
            <a:pPr lvl="0" defTabSz="914400"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recommend buses and notify users about seat availability and bus arrival times. </a:t>
            </a:r>
          </a:p>
          <a:p>
            <a:pPr lvl="0" defTabSz="914400" eaLnBrk="0" fontAlgn="base" hangingPunct="0">
              <a:spcBef>
                <a:spcPct val="0"/>
              </a:spcBef>
              <a:spcAft>
                <a:spcPct val="0"/>
              </a:spcAft>
              <a:buFontTx/>
              <a:buChar char="•"/>
            </a:pPr>
            <a:endParaRPr lang="en-US" altLang="en-US" sz="3200" dirty="0">
              <a:latin typeface="Arial" panose="020B0604020202020204" pitchFamily="34" charset="0"/>
            </a:endParaRPr>
          </a:p>
          <a:p>
            <a:pPr marL="0" marR="0">
              <a:lnSpc>
                <a:spcPct val="107000"/>
              </a:lnSpc>
              <a:spcBef>
                <a:spcPts val="0"/>
              </a:spcBef>
              <a:spcAft>
                <a:spcPts val="800"/>
              </a:spcAft>
            </a:pPr>
            <a:endParaRPr lang="en-US" sz="32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5FB98E66-DBD5-4B29-AC68-A58A70C6423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3390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A2D8"/>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1480405" y="533400"/>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47849"/>
            <a:ext cx="2260094" cy="2905351"/>
          </a:xfrm>
          <a:prstGeom prst="rect">
            <a:avLst/>
          </a:prstGeom>
        </p:spPr>
      </p:pic>
      <p:grpSp>
        <p:nvGrpSpPr>
          <p:cNvPr id="7" name="Group 6">
            <a:extLst>
              <a:ext uri="{FF2B5EF4-FFF2-40B4-BE49-F238E27FC236}">
                <a16:creationId xmlns:a16="http://schemas.microsoft.com/office/drawing/2014/main" id="{0C4DB698-1744-BC96-00A8-8E0854E7AEC0}"/>
              </a:ext>
            </a:extLst>
          </p:cNvPr>
          <p:cNvGrpSpPr/>
          <p:nvPr/>
        </p:nvGrpSpPr>
        <p:grpSpPr>
          <a:xfrm>
            <a:off x="6026528" y="1524887"/>
            <a:ext cx="5908399" cy="2165957"/>
            <a:chOff x="6036549" y="1524887"/>
            <a:chExt cx="5561323" cy="1935734"/>
          </a:xfrm>
        </p:grpSpPr>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036549" y="1945026"/>
              <a:ext cx="5561323" cy="1515595"/>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sz="2000" b="1" dirty="0"/>
                <a:t>How can user behaviour and travel preferences be effectively utilized to provide personalized bus recommendations and improve the public transportation experience?</a:t>
              </a:r>
            </a:p>
            <a:p>
              <a:pPr marL="742950" indent="-285750">
                <a:lnSpc>
                  <a:spcPct val="107000"/>
                </a:lnSpc>
                <a:buFont typeface="Arial" panose="020B0604020202020204" pitchFamily="34" charset="0"/>
                <a:buChar char="•"/>
              </a:pPr>
              <a:endParaRPr lang="en-US"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grpSp>
      <p:grpSp>
        <p:nvGrpSpPr>
          <p:cNvPr id="14" name="Group 13">
            <a:extLst>
              <a:ext uri="{FF2B5EF4-FFF2-40B4-BE49-F238E27FC236}">
                <a16:creationId xmlns:a16="http://schemas.microsoft.com/office/drawing/2014/main" id="{40CCCF4D-CD1F-323C-902F-5997403D3A21}"/>
              </a:ext>
            </a:extLst>
          </p:cNvPr>
          <p:cNvGrpSpPr/>
          <p:nvPr/>
        </p:nvGrpSpPr>
        <p:grpSpPr>
          <a:xfrm>
            <a:off x="4932528" y="3379845"/>
            <a:ext cx="5907983" cy="2306369"/>
            <a:chOff x="4929921" y="3658487"/>
            <a:chExt cx="5791200" cy="2015506"/>
          </a:xfrm>
        </p:grpSpPr>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4929921" y="3978144"/>
              <a:ext cx="5791200" cy="1695849"/>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sz="2000" b="1" dirty="0"/>
                <a:t>How can computer vision techniques be implemented to accurately detect seat availability in real time and integrate this data into a comprehensive bus tracking system?</a:t>
              </a:r>
              <a:endParaRPr lang="en-US" sz="2000"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grpSp>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8656" y="3241115"/>
            <a:ext cx="3308261" cy="3308261"/>
          </a:xfrm>
          <a:prstGeom prst="rect">
            <a:avLst/>
          </a:prstGeom>
        </p:spPr>
      </p:pic>
      <p:sp>
        <p:nvSpPr>
          <p:cNvPr id="15" name="Rectangle 14">
            <a:extLst>
              <a:ext uri="{FF2B5EF4-FFF2-40B4-BE49-F238E27FC236}">
                <a16:creationId xmlns:a16="http://schemas.microsoft.com/office/drawing/2014/main" id="{A78B1439-2790-7945-8C99-2846E8BA943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6" name="Picture 15" descr="A person sitting at a table with a cup of coffee and a tablet&#10;&#10;Description automatically generated">
            <a:extLst>
              <a:ext uri="{FF2B5EF4-FFF2-40B4-BE49-F238E27FC236}">
                <a16:creationId xmlns:a16="http://schemas.microsoft.com/office/drawing/2014/main" id="{505FD669-5BB0-0985-2864-91C23F9D96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580" y="1677536"/>
            <a:ext cx="5907983" cy="3940625"/>
          </a:xfrm>
          <a:prstGeom prst="rect">
            <a:avLst/>
          </a:prstGeom>
        </p:spPr>
      </p:pic>
      <p:pic>
        <p:nvPicPr>
          <p:cNvPr id="17" name="Picture 16" descr="A white person holding a magnifying glass&#10;&#10;Description automatically generated">
            <a:extLst>
              <a:ext uri="{FF2B5EF4-FFF2-40B4-BE49-F238E27FC236}">
                <a16:creationId xmlns:a16="http://schemas.microsoft.com/office/drawing/2014/main" id="{E26745B7-434A-C332-6779-D8ECBA0D56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6626" y="-787760"/>
            <a:ext cx="1783133" cy="2968916"/>
          </a:xfrm>
          <a:prstGeom prst="rect">
            <a:avLst/>
          </a:prstGeom>
        </p:spPr>
      </p:pic>
    </p:spTree>
    <p:extLst>
      <p:ext uri="{BB962C8B-B14F-4D97-AF65-F5344CB8AC3E}">
        <p14:creationId xmlns:p14="http://schemas.microsoft.com/office/powerpoint/2010/main" val="51097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250"/>
                                  </p:stCondLst>
                                  <p:childTnLst>
                                    <p:animMotion origin="layout" path="M 3.75E-6 -0.18658 L 0.09583 -0.11204 C 0.11562 -0.09514 0.14466 -0.08565 0.17617 -0.08565 C 0.21158 -0.08565 0.24023 -0.09514 0.25989 -0.11204 L 0.35573 -0.18658 " pathEditMode="relative" rAng="0" ptsTypes="AAAAA">
                                      <p:cBhvr>
                                        <p:cTn id="6" dur="2000" fill="hold"/>
                                        <p:tgtEl>
                                          <p:spTgt spid="13"/>
                                        </p:tgtEl>
                                        <p:attrNameLst>
                                          <p:attrName>ppt_x</p:attrName>
                                          <p:attrName>ppt_y</p:attrName>
                                        </p:attrNameLst>
                                      </p:cBhvr>
                                      <p:rCtr x="17786" y="5046"/>
                                    </p:animMotion>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6" presetClass="entr" presetSubtype="16"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42" presetClass="entr" presetSubtype="0" fill="hold"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f323661-5663-4bea-84f9-111170f15c0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D466750C2B744FA7827DEF279D86A7" ma:contentTypeVersion="17" ma:contentTypeDescription="Create a new document." ma:contentTypeScope="" ma:versionID="7e80b5ce9a5f476b5df938a3bc579600">
  <xsd:schema xmlns:xsd="http://www.w3.org/2001/XMLSchema" xmlns:xs="http://www.w3.org/2001/XMLSchema" xmlns:p="http://schemas.microsoft.com/office/2006/metadata/properties" xmlns:ns3="5f323661-5663-4bea-84f9-111170f15c07" xmlns:ns4="016bb892-a9d7-4609-98d7-ec0afec726c2" targetNamespace="http://schemas.microsoft.com/office/2006/metadata/properties" ma:root="true" ma:fieldsID="ded24c8a4d5cd380b2dded6a53e06225" ns3:_="" ns4:_="">
    <xsd:import namespace="5f323661-5663-4bea-84f9-111170f15c07"/>
    <xsd:import namespace="016bb892-a9d7-4609-98d7-ec0afec726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_activity" minOccurs="0"/>
                <xsd:element ref="ns4:SharedWithUsers" minOccurs="0"/>
                <xsd:element ref="ns4:SharedWithDetails" minOccurs="0"/>
                <xsd:element ref="ns4:SharingHintHash"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23661-5663-4bea-84f9-111170f15c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6bb892-a9d7-4609-98d7-ec0afec726c2"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164F3E-B7B0-477B-8141-273B0C8492F9}">
  <ds:schemaRefs>
    <ds:schemaRef ds:uri="http://purl.org/dc/terms/"/>
    <ds:schemaRef ds:uri="http://purl.org/dc/dcmitype/"/>
    <ds:schemaRef ds:uri="http://purl.org/dc/elements/1.1/"/>
    <ds:schemaRef ds:uri="http://schemas.microsoft.com/office/2006/metadata/properties"/>
    <ds:schemaRef ds:uri="5f323661-5663-4bea-84f9-111170f15c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016bb892-a9d7-4609-98d7-ec0afec726c2"/>
  </ds:schemaRefs>
</ds:datastoreItem>
</file>

<file path=customXml/itemProps2.xml><?xml version="1.0" encoding="utf-8"?>
<ds:datastoreItem xmlns:ds="http://schemas.openxmlformats.org/officeDocument/2006/customXml" ds:itemID="{CB690E7F-5FA2-440B-A077-01D30F1CF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23661-5663-4bea-84f9-111170f15c07"/>
    <ds:schemaRef ds:uri="016bb892-a9d7-4609-98d7-ec0afec72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D72CB2-1EE5-4C7D-ABE2-B499C2843C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2670</TotalTime>
  <Words>4838</Words>
  <Application>Microsoft Office PowerPoint</Application>
  <PresentationFormat>Widescreen</PresentationFormat>
  <Paragraphs>642</Paragraphs>
  <Slides>74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Adobe Devanagari</vt:lpstr>
      <vt:lpstr>Aharoni</vt:lpstr>
      <vt:lpstr>Aptos</vt:lpstr>
      <vt:lpstr>Aptos Black</vt:lpstr>
      <vt:lpstr>Arial</vt:lpstr>
      <vt:lpstr>Arial Unicode MS</vt:lpstr>
      <vt:lpstr>Calibri</vt:lpstr>
      <vt:lpstr>Calibri Light</vt:lpstr>
      <vt:lpstr>Cambria</vt:lpstr>
      <vt:lpstr>Poppins</vt:lpstr>
      <vt:lpstr>Symbol</vt:lpstr>
      <vt:lpstr>Times New Roman</vt:lpstr>
      <vt:lpstr>Wingdings</vt:lpstr>
      <vt:lpstr>Office 2013 - 2022 Theme</vt:lpstr>
      <vt:lpstr>PowerPoint Presentation</vt:lpstr>
      <vt:lpstr>Team Members</vt:lpstr>
      <vt:lpstr>PowerPoint Presentation</vt:lpstr>
      <vt:lpstr>PowerPoint Presentation</vt:lpstr>
      <vt:lpstr>PowerPoint Presentation</vt:lpstr>
      <vt:lpstr>PowerPoint Presentation</vt:lpstr>
      <vt:lpstr> IT21175848 |Thanusan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IT21192050 |Rajapaksha R.L.H.P.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IT21205460 |SENARATHNE A.S.C.G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IT21202490 |Kalhara 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Kasiwaththa K.K.J.S it21204234</dc:creator>
  <cp:lastModifiedBy>Senarathne A S C G it21205460</cp:lastModifiedBy>
  <cp:revision>46</cp:revision>
  <dcterms:created xsi:type="dcterms:W3CDTF">2024-08-05T06:16:35Z</dcterms:created>
  <dcterms:modified xsi:type="dcterms:W3CDTF">2025-05-27T02:37:45Z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0x010100AAD466750C2B744FA7827DEF279D86A7</vt:lpwstr>
  </property>
</Properties>
</file>